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78"/>
    <p:restoredTop sz="96291"/>
  </p:normalViewPr>
  <p:slideViewPr>
    <p:cSldViewPr snapToGrid="0" snapToObjects="1">
      <p:cViewPr varScale="1">
        <p:scale>
          <a:sx n="86" d="100"/>
          <a:sy n="86" d="100"/>
        </p:scale>
        <p:origin x="9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556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87955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166887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78239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8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76582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391443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121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93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88735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16C4C9A-3960-41CF-A4E9-2A8FB932454B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9290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57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E4C8E7-F782-A841-8070-2BAF15439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4317" y="802298"/>
            <a:ext cx="9441443" cy="2695504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chemeClr val="bg2">
                    <a:lumMod val="50000"/>
                  </a:schemeClr>
                </a:solidFill>
              </a:rPr>
              <a:t>Всероссийский проект</a:t>
            </a:r>
            <a:br>
              <a:rPr lang="ru-RU" dirty="0"/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«Гражданская наука»</a:t>
            </a:r>
            <a:br>
              <a:rPr lang="ru-RU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Наблюдение 1. Яблоки по науке</a:t>
            </a:r>
          </a:p>
        </p:txBody>
      </p:sp>
      <p:pic>
        <p:nvPicPr>
          <p:cNvPr id="4" name="Google Shape;91;p14">
            <a:extLst>
              <a:ext uri="{FF2B5EF4-FFF2-40B4-BE49-F238E27FC236}">
                <a16:creationId xmlns:a16="http://schemas.microsoft.com/office/drawing/2014/main" id="{92F87926-10E3-934D-8EE3-F1CD0DBCF520}"/>
              </a:ext>
            </a:extLst>
          </p:cNvPr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10658939" y="170720"/>
            <a:ext cx="1415416" cy="1415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4829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79D1B9-EE38-E449-A546-897EB9803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46404"/>
            <a:ext cx="9607661" cy="1056319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Цель проекта:</a:t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500" b="1" dirty="0">
                <a:solidFill>
                  <a:schemeClr val="bg2">
                    <a:lumMod val="25000"/>
                  </a:schemeClr>
                </a:solidFill>
              </a:rPr>
              <a:t>вовлечение обучающихся образовательных организаций в фенологическое исследование флоры Российской Федерации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BE30CF-0BBD-404F-9BE4-EEC26B6AB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858617"/>
            <a:ext cx="9799983" cy="246676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9200" cap="all" dirty="0">
                <a:solidFill>
                  <a:schemeClr val="bg2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Задачи проекта:</a:t>
            </a:r>
          </a:p>
          <a:p>
            <a:pPr lvl="0"/>
            <a:r>
              <a:rPr lang="ru-RU" sz="9200" b="1" dirty="0">
                <a:solidFill>
                  <a:schemeClr val="bg2">
                    <a:lumMod val="25000"/>
                  </a:schemeClr>
                </a:solidFill>
              </a:rPr>
              <a:t>1. организовать сбор фенологических данных обучающимися образовательных организаций;</a:t>
            </a:r>
          </a:p>
          <a:p>
            <a:pPr lvl="0"/>
            <a:r>
              <a:rPr lang="ru-RU" sz="9200" b="1" dirty="0">
                <a:solidFill>
                  <a:schemeClr val="bg2">
                    <a:lumMod val="25000"/>
                  </a:schemeClr>
                </a:solidFill>
              </a:rPr>
              <a:t>2. разработать и опубликовать методику сбора фенологических данных;</a:t>
            </a:r>
          </a:p>
          <a:p>
            <a:pPr lvl="0"/>
            <a:r>
              <a:rPr lang="ru-RU" sz="9200" b="1" dirty="0">
                <a:solidFill>
                  <a:schemeClr val="bg2">
                    <a:lumMod val="25000"/>
                  </a:schemeClr>
                </a:solidFill>
              </a:rPr>
              <a:t>3. опубликовать результаты фенологического исследования.</a:t>
            </a:r>
          </a:p>
          <a:p>
            <a:endParaRPr lang="ru-RU" dirty="0"/>
          </a:p>
        </p:txBody>
      </p:sp>
      <p:pic>
        <p:nvPicPr>
          <p:cNvPr id="4" name="Google Shape;91;p14">
            <a:extLst>
              <a:ext uri="{FF2B5EF4-FFF2-40B4-BE49-F238E27FC236}">
                <a16:creationId xmlns:a16="http://schemas.microsoft.com/office/drawing/2014/main" id="{C5DB53BE-40B4-6D4C-9D6F-B71178CD4543}"/>
              </a:ext>
            </a:extLst>
          </p:cNvPr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10658939" y="170720"/>
            <a:ext cx="1415416" cy="1415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527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1;p14">
            <a:extLst>
              <a:ext uri="{FF2B5EF4-FFF2-40B4-BE49-F238E27FC236}">
                <a16:creationId xmlns:a16="http://schemas.microsoft.com/office/drawing/2014/main" id="{9D72BBF9-ADFC-DC4C-980C-CBF9FAD6CC25}"/>
              </a:ext>
            </a:extLst>
          </p:cNvPr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10658939" y="170720"/>
            <a:ext cx="1415416" cy="14154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56436" y="640434"/>
            <a:ext cx="7382934" cy="224711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К участию в проекте приглашаются:</a:t>
            </a:r>
            <a:br>
              <a:rPr lang="ru-RU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- </a:t>
            </a:r>
            <a:r>
              <a:rPr lang="ru-RU" dirty="0"/>
              <a:t>обучающиеся образовательных организаций в возрасте от 8 лет;</a:t>
            </a:r>
            <a:br>
              <a:rPr lang="ru-RU" dirty="0"/>
            </a:br>
            <a:r>
              <a:rPr lang="ru-RU" dirty="0"/>
              <a:t>- специалисты в области воспитания и педагоги образовательных организаций, реализующих направления деятельности Российского движения школьников.</a:t>
            </a:r>
          </a:p>
          <a:p>
            <a:pPr algn="just"/>
            <a:r>
              <a:rPr lang="ru-RU" dirty="0"/>
              <a:t>Проект действует с 3 сентября до 1 ноября 2020 года.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half" idx="2"/>
          </p:nvPr>
        </p:nvSpPr>
        <p:spPr>
          <a:xfrm>
            <a:off x="1444671" y="3453969"/>
            <a:ext cx="6299507" cy="2248181"/>
          </a:xfrm>
        </p:spPr>
        <p:txBody>
          <a:bodyPr>
            <a:normAutofit/>
          </a:bodyPr>
          <a:lstStyle/>
          <a:p>
            <a:pPr algn="just"/>
            <a:r>
              <a:rPr lang="ru-RU" sz="1900" dirty="0"/>
              <a:t>В ходе проекта необходимо регулярно наблюдать за яблонями, как на приусадебных участках, так и за дикими. Фиксировать наблюдения, в том числе с помощью фотографий, и загружать полученные данные в базу на сайте Фенологической сети РГО. Можно выбрать как одну, так и несколько яблонь.</a:t>
            </a:r>
          </a:p>
          <a:p>
            <a:pPr algn="just"/>
            <a:endParaRPr lang="ru-RU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224" y="1941847"/>
            <a:ext cx="3753686" cy="418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042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1373847" y="3394334"/>
            <a:ext cx="5850651" cy="2248181"/>
          </a:xfrm>
        </p:spPr>
        <p:txBody>
          <a:bodyPr>
            <a:normAutofit/>
          </a:bodyPr>
          <a:lstStyle/>
          <a:p>
            <a:pPr algn="just"/>
            <a:r>
              <a:rPr lang="ru-RU" sz="1800" dirty="0"/>
              <a:t>По итогам проекта все зарегистрированные на сайте РДШ участники получат сертификаты. Лучшие волонтеры, в том числе не зарегистрированные на сайте РДШ, получат подарки от </a:t>
            </a:r>
            <a:r>
              <a:rPr lang="ru-RU" sz="1800" dirty="0" err="1"/>
              <a:t>АКСОНа</a:t>
            </a:r>
            <a:r>
              <a:rPr lang="ru-RU" sz="1800" dirty="0"/>
              <a:t>, РДШ, РГО и ВИР. 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Google Shape;91;p14">
            <a:extLst>
              <a:ext uri="{FF2B5EF4-FFF2-40B4-BE49-F238E27FC236}">
                <a16:creationId xmlns:a16="http://schemas.microsoft.com/office/drawing/2014/main" id="{CB797B0D-6EBE-8043-95EE-E9B32C1D9D45}"/>
              </a:ext>
            </a:extLst>
          </p:cNvPr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10658939" y="170720"/>
            <a:ext cx="1415416" cy="1415416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Текст 9"/>
          <p:cNvSpPr txBox="1">
            <a:spLocks/>
          </p:cNvSpPr>
          <p:nvPr/>
        </p:nvSpPr>
        <p:spPr>
          <a:xfrm>
            <a:off x="5001629" y="673683"/>
            <a:ext cx="5792266" cy="31728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defRPr sz="10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900" dirty="0"/>
              <a:t>Собранные сведения лягут в основу фенологической базы данных о дикорастущих и культурных яблонях на территории России. Фенологическая база будет активно использоваться биологами, фенологами, экологами и другими учеными для научных целей, в том числе для добавления новых сортов в базу культурных растений России. Обзор собранных сведений будет опубликован в отдельной статье на сайте РДШ.</a:t>
            </a:r>
          </a:p>
          <a:p>
            <a:br>
              <a:rPr lang="ru-RU" dirty="0"/>
            </a:b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459" y="261161"/>
            <a:ext cx="3392559" cy="3392559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438" y="2375299"/>
            <a:ext cx="2143125" cy="214312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1945" y="3720324"/>
            <a:ext cx="1597521" cy="1151954"/>
          </a:xfrm>
          <a:prstGeom prst="rect">
            <a:avLst/>
          </a:prstGeom>
        </p:spPr>
      </p:pic>
      <p:pic>
        <p:nvPicPr>
          <p:cNvPr id="16" name="Google Shape;91;p14">
            <a:extLst>
              <a:ext uri="{FF2B5EF4-FFF2-40B4-BE49-F238E27FC236}">
                <a16:creationId xmlns:a16="http://schemas.microsoft.com/office/drawing/2014/main" id="{CB797B0D-6EBE-8043-95EE-E9B32C1D9D45}"/>
              </a:ext>
            </a:extLst>
          </p:cNvPr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240888" y="3884334"/>
            <a:ext cx="1313747" cy="1268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745" y="4096841"/>
            <a:ext cx="1572623" cy="1887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895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91;p14">
            <a:extLst>
              <a:ext uri="{FF2B5EF4-FFF2-40B4-BE49-F238E27FC236}">
                <a16:creationId xmlns:a16="http://schemas.microsoft.com/office/drawing/2014/main" id="{B8DEE671-06AA-DC4E-8211-50F8B8EB8D19}"/>
              </a:ext>
            </a:extLst>
          </p:cNvPr>
          <p:cNvPicPr preferRelativeResize="0"/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4498197" y="2024996"/>
            <a:ext cx="3195606" cy="280800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F0D63057-9AD3-0741-90DF-9355E1D32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>
                <a:solidFill>
                  <a:schemeClr val="bg2">
                    <a:lumMod val="25000"/>
                  </a:schemeClr>
                </a:solidFill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429936123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{F1331474-5FF8-F142-8535-FACE187F229F}tf10001119</Template>
  <TotalTime>229</TotalTime>
  <Words>255</Words>
  <Application>Microsoft Office PowerPoint</Application>
  <PresentationFormat>Широкоэкранный</PresentationFormat>
  <Paragraphs>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Галерея</vt:lpstr>
      <vt:lpstr>Всероссийский проект «Гражданская наука» Наблюдение 1. Яблоки по науке</vt:lpstr>
      <vt:lpstr>Цель проекта: вовлечение обучающихся образовательных организаций в фенологическое исследование флоры Российской Федерации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Тюлень</cp:lastModifiedBy>
  <cp:revision>20</cp:revision>
  <dcterms:created xsi:type="dcterms:W3CDTF">2020-08-20T08:58:05Z</dcterms:created>
  <dcterms:modified xsi:type="dcterms:W3CDTF">2020-08-27T10:08:43Z</dcterms:modified>
</cp:coreProperties>
</file>