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1" r:id="rId6"/>
    <p:sldId id="287" r:id="rId7"/>
    <p:sldId id="259" r:id="rId8"/>
    <p:sldId id="316" r:id="rId9"/>
    <p:sldId id="323" r:id="rId10"/>
    <p:sldId id="302" r:id="rId11"/>
    <p:sldId id="322" r:id="rId12"/>
    <p:sldId id="317" r:id="rId13"/>
    <p:sldId id="318" r:id="rId14"/>
    <p:sldId id="331" r:id="rId15"/>
    <p:sldId id="319" r:id="rId16"/>
    <p:sldId id="320" r:id="rId17"/>
    <p:sldId id="321" r:id="rId18"/>
    <p:sldId id="324" r:id="rId19"/>
    <p:sldId id="325" r:id="rId20"/>
    <p:sldId id="326" r:id="rId21"/>
    <p:sldId id="327" r:id="rId22"/>
    <p:sldId id="330" r:id="rId23"/>
    <p:sldId id="329" r:id="rId24"/>
    <p:sldId id="332" r:id="rId25"/>
    <p:sldId id="315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5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2F3D20-E671-46AE-ACAF-D8ED9467F9AA}" type="datetime1">
              <a:rPr lang="ru-RU" smtClean="0"/>
              <a:t>13.01.2023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CC6D6D-E986-427F-AD9C-4E9408DDB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FE255-C6C9-41E0-986C-07D6EF7ADCEF}" type="datetime1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15A580F-E35D-42E1-AF82-E41CC201EA9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15A580F-E35D-42E1-AF82-E41CC201EA9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0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766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371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881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0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3860736-8275-4107-A315-F10155774D8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07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81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51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80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784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78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478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58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363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224DCA5-A7A8-4689-8651-5E03C020EB3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40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65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2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7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02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3860736-8275-4107-A315-F10155774D8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794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044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38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sz="4000" noProof="0">
                <a:solidFill>
                  <a:schemeClr val="bg1"/>
                </a:solidFill>
              </a:rPr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z="1800" noProof="0">
                <a:solidFill>
                  <a:schemeClr val="bg1"/>
                </a:solidFill>
              </a:rPr>
              <a:t>Вставьте подзаголовок</a:t>
            </a:r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ижний колонтитул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4" name="Дата 5">
            <a:extLst>
              <a:ext uri="{FF2B5EF4-FFF2-40B4-BE49-F238E27FC236}">
                <a16:creationId xmlns:a16="http://schemas.microsoft.com/office/drawing/2014/main" id="{C71E06DF-BA1B-43E6-A74C-85231D2E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февраля 20XX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0AF5A0-43BB-4336-8627-9123B9144D80}" type="slidenum">
              <a:rPr lang="ru-RU" noProof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ru-RU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66F075D-9008-4BD3-A772-7AF7AD667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2">
            <a:extLst>
              <a:ext uri="{FF2B5EF4-FFF2-40B4-BE49-F238E27FC236}">
                <a16:creationId xmlns:a16="http://schemas.microsoft.com/office/drawing/2014/main" id="{4C185B95-5C0F-400E-B7DF-8FF843290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2003375"/>
            <a:ext cx="5094288" cy="52676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Вставьте подзаголовок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C725AFD-5A48-451D-B91D-9E63953F8E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1176"/>
            <a:ext cx="5094673" cy="32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ru-RU" noProof="0"/>
              <a:t>Вставьте текст здесь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ACDC650-288E-4CF5-8546-9F2D5CEC8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7611" y="2003375"/>
            <a:ext cx="5094288" cy="52676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Вставьте подзаголовок</a:t>
            </a:r>
          </a:p>
        </p:txBody>
      </p:sp>
      <p:sp>
        <p:nvSpPr>
          <p:cNvPr id="17" name="Объект 10">
            <a:extLst>
              <a:ext uri="{FF2B5EF4-FFF2-40B4-BE49-F238E27FC236}">
                <a16:creationId xmlns:a16="http://schemas.microsoft.com/office/drawing/2014/main" id="{956E1F7E-0B80-40DB-8F21-F06D9DD562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97226" y="2551176"/>
            <a:ext cx="5094673" cy="32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ru-RU" noProof="0"/>
              <a:t>Вставьте текст здесь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91B92C0-6B36-412A-9A49-16AB59FF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ижний колонтитул 7">
            <a:extLst>
              <a:ext uri="{FF2B5EF4-FFF2-40B4-BE49-F238E27FC236}">
                <a16:creationId xmlns:a16="http://schemas.microsoft.com/office/drawing/2014/main" id="{B4EFB36A-E4FD-4966-A091-9BDAF299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4" name="Дата 6">
            <a:extLst>
              <a:ext uri="{FF2B5EF4-FFF2-40B4-BE49-F238E27FC236}">
                <a16:creationId xmlns:a16="http://schemas.microsoft.com/office/drawing/2014/main" id="{9B52EA1F-D8D0-4F42-B00A-F0E943F8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5" name="Номер слайда 8">
            <a:extLst>
              <a:ext uri="{FF2B5EF4-FFF2-40B4-BE49-F238E27FC236}">
                <a16:creationId xmlns:a16="http://schemas.microsoft.com/office/drawing/2014/main" id="{498A6230-35B8-4147-9494-90708BFC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CC332FB-CD3F-4398-958A-CBE45129A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E566CA14-5018-43EE-BB8F-E12209B2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1A76201F-C7C2-400C-BE9B-F185A832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09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Вставьте подзаголовок</a:t>
            </a: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A742F7E8-0787-4D2C-B53F-B62C309ED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ru-RU" noProof="0"/>
              <a:t>Вставьте текст здесь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D178B9A-B987-49A0-B73F-70B855C424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91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Вставьте подзаголовок</a:t>
            </a:r>
          </a:p>
        </p:txBody>
      </p:sp>
      <p:sp>
        <p:nvSpPr>
          <p:cNvPr id="15" name="Объект 10">
            <a:extLst>
              <a:ext uri="{FF2B5EF4-FFF2-40B4-BE49-F238E27FC236}">
                <a16:creationId xmlns:a16="http://schemas.microsoft.com/office/drawing/2014/main" id="{407D5990-6E05-4ECC-B930-EA5CF0774C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091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ru-RU" noProof="0"/>
              <a:t>Вставьте текст здесь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C6A58550-98E5-4548-82F6-EE971733A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73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Вставьте подзаголовок</a:t>
            </a:r>
          </a:p>
        </p:txBody>
      </p:sp>
      <p:sp>
        <p:nvSpPr>
          <p:cNvPr id="16" name="Объект 10">
            <a:extLst>
              <a:ext uri="{FF2B5EF4-FFF2-40B4-BE49-F238E27FC236}">
                <a16:creationId xmlns:a16="http://schemas.microsoft.com/office/drawing/2014/main" id="{6B90AFA0-EDA3-4F21-A480-F56AA1D0BEB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0173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ru-RU" noProof="0"/>
              <a:t>Вставьте текст здесь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346E7C8-F905-4B13-8FD6-185A0418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7">
            <a:extLst>
              <a:ext uri="{FF2B5EF4-FFF2-40B4-BE49-F238E27FC236}">
                <a16:creationId xmlns:a16="http://schemas.microsoft.com/office/drawing/2014/main" id="{A0E3EE3A-87F3-4F60-90D8-938E4BBC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2" name="Дата 6">
            <a:extLst>
              <a:ext uri="{FF2B5EF4-FFF2-40B4-BE49-F238E27FC236}">
                <a16:creationId xmlns:a16="http://schemas.microsoft.com/office/drawing/2014/main" id="{F1449B0C-8214-4186-9666-E63CCA09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3" name="Номер слайда 8">
            <a:extLst>
              <a:ext uri="{FF2B5EF4-FFF2-40B4-BE49-F238E27FC236}">
                <a16:creationId xmlns:a16="http://schemas.microsoft.com/office/drawing/2014/main" id="{F5DDBFC0-CC80-4B03-B5F5-3C57166D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01BF5DB-2BF3-4196-B1CF-82B7CDCC0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87523" y="729692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Заголовок 12">
            <a:extLst>
              <a:ext uri="{FF2B5EF4-FFF2-40B4-BE49-F238E27FC236}">
                <a16:creationId xmlns:a16="http://schemas.microsoft.com/office/drawing/2014/main" id="{168DC13D-FFC6-4CC5-B9F8-B3B09610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1" name="Рисунок 37">
            <a:extLst>
              <a:ext uri="{FF2B5EF4-FFF2-40B4-BE49-F238E27FC236}">
                <a16:creationId xmlns:a16="http://schemas.microsoft.com/office/drawing/2014/main" id="{F1AD5C34-DDA9-421B-A3C2-4D014B3D3F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383" y="723900"/>
            <a:ext cx="3179762" cy="216058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sp>
        <p:nvSpPr>
          <p:cNvPr id="53" name="Рисунок 43">
            <a:extLst>
              <a:ext uri="{FF2B5EF4-FFF2-40B4-BE49-F238E27FC236}">
                <a16:creationId xmlns:a16="http://schemas.microsoft.com/office/drawing/2014/main" id="{11508423-C6F4-4605-9E6D-1ED73334D0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383" y="3048000"/>
            <a:ext cx="3178175" cy="30861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sp>
        <p:nvSpPr>
          <p:cNvPr id="57" name="Рисунок 55">
            <a:extLst>
              <a:ext uri="{FF2B5EF4-FFF2-40B4-BE49-F238E27FC236}">
                <a16:creationId xmlns:a16="http://schemas.microsoft.com/office/drawing/2014/main" id="{1692DD91-8169-4A90-9D17-8A60286225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40188" y="723900"/>
            <a:ext cx="3371850" cy="3159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sp>
        <p:nvSpPr>
          <p:cNvPr id="54" name="Рисунок 45">
            <a:extLst>
              <a:ext uri="{FF2B5EF4-FFF2-40B4-BE49-F238E27FC236}">
                <a16:creationId xmlns:a16="http://schemas.microsoft.com/office/drawing/2014/main" id="{30A5BEAE-CA80-4FFD-8DD4-5B7413AF51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9608" y="4038600"/>
            <a:ext cx="3371659" cy="20955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sp>
        <p:nvSpPr>
          <p:cNvPr id="29" name="Объект 14">
            <a:extLst>
              <a:ext uri="{FF2B5EF4-FFF2-40B4-BE49-F238E27FC236}">
                <a16:creationId xmlns:a16="http://schemas.microsoft.com/office/drawing/2014/main" id="{4B2044C0-1C45-402D-BC20-0EB82BDB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510" y="2380221"/>
            <a:ext cx="3703856" cy="386640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Нижний колонтитул 7">
            <a:extLst>
              <a:ext uri="{FF2B5EF4-FFF2-40B4-BE49-F238E27FC236}">
                <a16:creationId xmlns:a16="http://schemas.microsoft.com/office/drawing/2014/main" id="{30EE29E3-4F8E-469E-9B99-E2917609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35" name="Дата 6">
            <a:extLst>
              <a:ext uri="{FF2B5EF4-FFF2-40B4-BE49-F238E27FC236}">
                <a16:creationId xmlns:a16="http://schemas.microsoft.com/office/drawing/2014/main" id="{58513823-D81E-4B8B-85E6-EB11EA54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36" name="Номер слайда 8">
            <a:extLst>
              <a:ext uri="{FF2B5EF4-FFF2-40B4-BE49-F238E27FC236}">
                <a16:creationId xmlns:a16="http://schemas.microsoft.com/office/drawing/2014/main" id="{9D43A613-4A7D-4C9F-B407-154A1FB8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DE330D17-32E5-404A-9262-6A998ABC0878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2270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20" name="Рисунок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sp>
        <p:nvSpPr>
          <p:cNvPr id="21" name="Рисунок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ижний колонтитул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4" name="Дата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5" name="Номер слайда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53D7EE4-1EDB-42FD-B6B7-A82C9F31F0F4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7097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695A76E-1EF3-4F47-9E87-6FCAB7D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ru-RU" sz="4000" noProof="0"/>
              <a:t>Образец заголовка</a:t>
            </a:r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09D5546-AD01-4B29-B174-EDA7105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F3B2F557-7BE5-4154-A82F-928EE54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4" name="Дата 3">
            <a:extLst>
              <a:ext uri="{FF2B5EF4-FFF2-40B4-BE49-F238E27FC236}">
                <a16:creationId xmlns:a16="http://schemas.microsoft.com/office/drawing/2014/main" id="{DE54A7E3-1026-464C-BB67-2D7F714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1723F54-B646-4D12-AEA1-08269C2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0AF5A0-43BB-4336-8627-9123B9144D8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C8837BA0-445B-4D04-ADA9-C65084B1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904730"/>
            <a:ext cx="4152900" cy="165259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Объект 10">
            <a:extLst>
              <a:ext uri="{FF2B5EF4-FFF2-40B4-BE49-F238E27FC236}">
                <a16:creationId xmlns:a16="http://schemas.microsoft.com/office/drawing/2014/main" id="{0CFA4CCF-323F-4998-B6BF-56207329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975" y="952368"/>
            <a:ext cx="6257926" cy="17738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FFFF70A-3EED-4002-B2F8-FB8301C80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исунок 17">
            <a:extLst>
              <a:ext uri="{FF2B5EF4-FFF2-40B4-BE49-F238E27FC236}">
                <a16:creationId xmlns:a16="http://schemas.microsoft.com/office/drawing/2014/main" id="{DD78C1EE-0224-4362-B796-4CC7B0699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099" y="3048000"/>
            <a:ext cx="5133990" cy="273753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sp>
        <p:nvSpPr>
          <p:cNvPr id="21" name="Рисунок 17">
            <a:extLst>
              <a:ext uri="{FF2B5EF4-FFF2-40B4-BE49-F238E27FC236}">
                <a16:creationId xmlns:a16="http://schemas.microsoft.com/office/drawing/2014/main" id="{2C1748F4-2D05-4407-8CB0-D854F9602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9621" y="3048000"/>
            <a:ext cx="5182278" cy="273753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sp>
        <p:nvSpPr>
          <p:cNvPr id="14" name="Нижний колонтитул 7">
            <a:extLst>
              <a:ext uri="{FF2B5EF4-FFF2-40B4-BE49-F238E27FC236}">
                <a16:creationId xmlns:a16="http://schemas.microsoft.com/office/drawing/2014/main" id="{59837BA4-E3C3-4F0D-A113-75128BC0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5DA65157-50C9-4A85-912D-6DC9A606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9DE415B0-F0C3-4971-8C76-0D54D640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3D7EE4-1EDB-42FD-B6B7-A82C9F31F0F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1" name="Подзаголовок 11">
            <a:extLst>
              <a:ext uri="{FF2B5EF4-FFF2-40B4-BE49-F238E27FC236}">
                <a16:creationId xmlns:a16="http://schemas.microsoft.com/office/drawing/2014/main" id="{13C3C1EB-2C5B-4710-893A-9DD6284D5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0" name="Рисунок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5100" y="0"/>
            <a:ext cx="56769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1E8A8BA-B48F-4CEA-A820-8955D55D0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94FBB1-EC2B-4CAB-AE4E-A7A156244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9D49AB0A-D330-4415-9B9C-C769A852D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7EFB8CD-537B-4E5E-8F93-82EED2C8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0CA687-1C2C-48EE-99B9-EC8CF30289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35088" y="1995488"/>
            <a:ext cx="9521825" cy="40513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9" name="Нижний колонтитул 9">
            <a:extLst>
              <a:ext uri="{FF2B5EF4-FFF2-40B4-BE49-F238E27FC236}">
                <a16:creationId xmlns:a16="http://schemas.microsoft.com/office/drawing/2014/main" id="{8135C37F-29C2-41B0-B777-64FAC1F7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0" name="Дата 8">
            <a:extLst>
              <a:ext uri="{FF2B5EF4-FFF2-40B4-BE49-F238E27FC236}">
                <a16:creationId xmlns:a16="http://schemas.microsoft.com/office/drawing/2014/main" id="{FAC325DA-0D81-49D1-BDBC-680AF5D6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21" name="Номер слайда 10">
            <a:extLst>
              <a:ext uri="{FF2B5EF4-FFF2-40B4-BE49-F238E27FC236}">
                <a16:creationId xmlns:a16="http://schemas.microsoft.com/office/drawing/2014/main" id="{13980C1F-6344-4AC2-8573-0D9F353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D5221BF9-9559-4D62-ADC6-236297014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FB4C3E1-495D-437D-A1DB-87F3028B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AAB131D-0F50-4923-96D1-8C59A3D8EEC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2875" y="2386654"/>
            <a:ext cx="8663075" cy="331089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8" name="Нижний колонтитул 9">
            <a:extLst>
              <a:ext uri="{FF2B5EF4-FFF2-40B4-BE49-F238E27FC236}">
                <a16:creationId xmlns:a16="http://schemas.microsoft.com/office/drawing/2014/main" id="{F30DBE8A-9D17-4F79-86F8-9FEA11DF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Дата 8">
            <a:extLst>
              <a:ext uri="{FF2B5EF4-FFF2-40B4-BE49-F238E27FC236}">
                <a16:creationId xmlns:a16="http://schemas.microsoft.com/office/drawing/2014/main" id="{FC9023F8-E1A8-4C1E-B745-6658DCD6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0" name="Номер слайда 10">
            <a:extLst>
              <a:ext uri="{FF2B5EF4-FFF2-40B4-BE49-F238E27FC236}">
                <a16:creationId xmlns:a16="http://schemas.microsoft.com/office/drawing/2014/main" id="{E51CCEBF-A77A-4DDA-94D4-73646D55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6371D84D-B708-4A20-8D50-CDA4E3EC6F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00476 w 12192000"/>
              <a:gd name="connsiteY0" fmla="*/ 6126480 h 6858000"/>
              <a:gd name="connsiteX1" fmla="*/ 800476 w 12192000"/>
              <a:gd name="connsiteY1" fmla="*/ 6144768 h 6858000"/>
              <a:gd name="connsiteX2" fmla="*/ 11407516 w 12192000"/>
              <a:gd name="connsiteY2" fmla="*/ 6144768 h 6858000"/>
              <a:gd name="connsiteX3" fmla="*/ 11407516 w 12192000"/>
              <a:gd name="connsiteY3" fmla="*/ 6126480 h 6858000"/>
              <a:gd name="connsiteX4" fmla="*/ 800476 w 12192000"/>
              <a:gd name="connsiteY4" fmla="*/ 701040 h 6858000"/>
              <a:gd name="connsiteX5" fmla="*/ 800476 w 12192000"/>
              <a:gd name="connsiteY5" fmla="*/ 746759 h 6858000"/>
              <a:gd name="connsiteX6" fmla="*/ 11407516 w 12192000"/>
              <a:gd name="connsiteY6" fmla="*/ 746759 h 6858000"/>
              <a:gd name="connsiteX7" fmla="*/ 11407516 w 12192000"/>
              <a:gd name="connsiteY7" fmla="*/ 70104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00476" y="6126480"/>
                </a:moveTo>
                <a:lnTo>
                  <a:pt x="800476" y="6144768"/>
                </a:lnTo>
                <a:lnTo>
                  <a:pt x="11407516" y="6144768"/>
                </a:lnTo>
                <a:lnTo>
                  <a:pt x="11407516" y="6126480"/>
                </a:lnTo>
                <a:close/>
                <a:moveTo>
                  <a:pt x="800476" y="701040"/>
                </a:moveTo>
                <a:lnTo>
                  <a:pt x="800476" y="746759"/>
                </a:lnTo>
                <a:lnTo>
                  <a:pt x="11407516" y="746759"/>
                </a:lnTo>
                <a:lnTo>
                  <a:pt x="11407516" y="7010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Вставьте здесь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03AD3-C316-411C-9844-6C8D950DC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1766" y="1837677"/>
            <a:ext cx="4930901" cy="2334828"/>
          </a:xfrm>
          <a:prstGeom prst="rect">
            <a:avLst/>
          </a:prstGeom>
        </p:spPr>
        <p:txBody>
          <a:bodyPr rtlCol="0"/>
          <a:lstStyle>
            <a:lvl1pPr algn="r">
              <a:defRPr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Вставьте текст здесь</a:t>
            </a: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F00A8C60-C81E-4C2C-AB11-00AE1AC04E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7532" y="4408305"/>
            <a:ext cx="5175797" cy="909420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sz="1800" noProof="0">
                <a:solidFill>
                  <a:schemeClr val="bg1"/>
                </a:solidFill>
              </a:rPr>
              <a:t>Вставьте подзаголовок</a:t>
            </a:r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9F7D24C8-FDC6-4FCE-85C6-520D6469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5" name="Дата 3">
            <a:extLst>
              <a:ext uri="{FF2B5EF4-FFF2-40B4-BE49-F238E27FC236}">
                <a16:creationId xmlns:a16="http://schemas.microsoft.com/office/drawing/2014/main" id="{450E2155-DD21-4098-82EF-B19C466B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130CB194-35B9-4229-9CFE-5C3B911E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A2AE2B76-F97F-4BE2-8670-72276A5F21A5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BDF219B-DD0E-4D26-8B59-3FE43A252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1DFFB204-6AE4-4FC9-9B60-312D7206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9254F317-DDB0-4841-A973-FFC1296082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0669" y="1789993"/>
            <a:ext cx="11407487" cy="435133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7B3A45C-71C1-4ADC-89E0-AF6924CA1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ижний колонтитул 9">
            <a:extLst>
              <a:ext uri="{FF2B5EF4-FFF2-40B4-BE49-F238E27FC236}">
                <a16:creationId xmlns:a16="http://schemas.microsoft.com/office/drawing/2014/main" id="{B9239148-0308-46C3-9FF0-4027CC8E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3" name="Дата 8">
            <a:extLst>
              <a:ext uri="{FF2B5EF4-FFF2-40B4-BE49-F238E27FC236}">
                <a16:creationId xmlns:a16="http://schemas.microsoft.com/office/drawing/2014/main" id="{774C5953-38DD-4451-A5AA-9A578D59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4" name="Номер слайда 10">
            <a:extLst>
              <a:ext uri="{FF2B5EF4-FFF2-40B4-BE49-F238E27FC236}">
                <a16:creationId xmlns:a16="http://schemas.microsoft.com/office/drawing/2014/main" id="{39D06D66-ACB3-4B9C-B4EB-FC3EC5BD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CC9BE23-A0EC-4866-A7A4-FD7255EF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03BC10E-3DDD-4EC5-BD6D-D8D180BF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FD4AD3C-6727-49EE-9625-F87A6B8AE0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5326" y="1940913"/>
            <a:ext cx="10798176" cy="402158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4489FA96-DDCF-4A83-91EB-4F5F6179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1" name="Дата 8">
            <a:extLst>
              <a:ext uri="{FF2B5EF4-FFF2-40B4-BE49-F238E27FC236}">
                <a16:creationId xmlns:a16="http://schemas.microsoft.com/office/drawing/2014/main" id="{F7CC7848-0B2C-4FBE-96B0-0717CC5A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12" name="Номер слайда 10">
            <a:extLst>
              <a:ext uri="{FF2B5EF4-FFF2-40B4-BE49-F238E27FC236}">
                <a16:creationId xmlns:a16="http://schemas.microsoft.com/office/drawing/2014/main" id="{4CD16377-DD1B-4262-BDAE-760577F5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11 февраля 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rtl="0"/>
            <a:fld id="{C3DB2ADC-AF19-4574-8C10-79B5B04FCA27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3AE5B2F-2CD3-4E51-91D5-FEF8CE8F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</p:spPr>
        <p:txBody>
          <a:bodyPr rtlCol="0">
            <a:noAutofit/>
          </a:bodyPr>
          <a:lstStyle/>
          <a:p>
            <a:pPr rtl="0"/>
            <a:r>
              <a:rPr lang="ru-RU" sz="2000" dirty="0"/>
              <a:t>Всероссийский экологический конкурс педагогов и детей </a:t>
            </a:r>
            <a:br>
              <a:rPr lang="ru-RU" sz="2000" dirty="0"/>
            </a:br>
            <a:r>
              <a:rPr lang="ru-RU" sz="2000" dirty="0"/>
              <a:t>общеобразовательных организаций </a:t>
            </a:r>
            <a:br>
              <a:rPr lang="ru-RU" sz="2800" dirty="0"/>
            </a:br>
            <a:br>
              <a:rPr lang="ru-RU" sz="2800" dirty="0"/>
            </a:br>
            <a:r>
              <a:rPr lang="ru-RU" sz="2800" b="1" dirty="0"/>
              <a:t>«Сбережем нашу планету!»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952DE27F-5BED-4BCC-887D-5872F796F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548996"/>
            <a:ext cx="4190358" cy="1503012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ru-RU" dirty="0">
                <a:latin typeface="+mj-lt"/>
              </a:rPr>
              <a:t>ЦЕНТР ИНФОРМАЦИОННЫХ ТЕХНОЛОГИЙ 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И МЕТОДИЧЕСКОГО ОБЕСПЕЧЕНИЯ "РАЗВИТИЕ«</a:t>
            </a:r>
          </a:p>
          <a:p>
            <a:pPr rtl="0"/>
            <a:r>
              <a:rPr lang="ru-RU" dirty="0">
                <a:latin typeface="+mj-lt"/>
              </a:rPr>
              <a:t>МОСКВА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202</a:t>
            </a:r>
            <a:r>
              <a:rPr lang="en-US">
                <a:latin typeface="+mj-lt"/>
              </a:rPr>
              <a:t>3</a:t>
            </a:r>
            <a:endParaRPr lang="ru-RU" dirty="0">
              <a:latin typeface="+mj-lt"/>
            </a:endParaRPr>
          </a:p>
        </p:txBody>
      </p:sp>
      <p:pic>
        <p:nvPicPr>
          <p:cNvPr id="11" name="Рисунок 10" descr="Цветы на дереве ">
            <a:extLst>
              <a:ext uri="{FF2B5EF4-FFF2-40B4-BE49-F238E27FC236}">
                <a16:creationId xmlns:a16="http://schemas.microsoft.com/office/drawing/2014/main" id="{BC408C47-2E2A-42C6-99D2-EBED0E23C9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158" y="0"/>
            <a:ext cx="7315841" cy="6858000"/>
          </a:xfrm>
        </p:spPr>
      </p:pic>
    </p:spTree>
    <p:extLst>
      <p:ext uri="{BB962C8B-B14F-4D97-AF65-F5344CB8AC3E}">
        <p14:creationId xmlns:p14="http://schemas.microsoft.com/office/powerpoint/2010/main" val="163343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8" y="621505"/>
            <a:ext cx="10502639" cy="1652590"/>
          </a:xfrm>
        </p:spPr>
        <p:txBody>
          <a:bodyPr rtlCol="0">
            <a:noAutofit/>
          </a:bodyPr>
          <a:lstStyle/>
          <a:p>
            <a:pPr rtl="0"/>
            <a:r>
              <a:rPr lang="ru-RU" sz="2400" dirty="0"/>
              <a:t>9.</a:t>
            </a:r>
            <a:br>
              <a:rPr lang="ru-RU" sz="2400" dirty="0"/>
            </a:br>
            <a:r>
              <a:rPr lang="ru-RU" sz="2400" dirty="0"/>
              <a:t>Она бывает разноцветной, ее очень трудно сломать</a:t>
            </a:r>
            <a:br>
              <a:rPr lang="ru-RU" sz="2400" dirty="0"/>
            </a:br>
            <a:r>
              <a:rPr lang="ru-RU" sz="2400" dirty="0"/>
              <a:t>Предметы, сделанные из нее, весят мало</a:t>
            </a:r>
            <a:br>
              <a:rPr lang="ru-RU" sz="2400" dirty="0"/>
            </a:br>
            <a:r>
              <a:rPr lang="ru-RU" sz="2400" dirty="0"/>
              <a:t>Если ее поджечь, то появится едкий черный дым</a:t>
            </a:r>
            <a:br>
              <a:rPr lang="ru-RU" sz="2400" dirty="0"/>
            </a:br>
            <a:r>
              <a:rPr lang="ru-RU" sz="2400" dirty="0"/>
              <a:t>Ее нельзя выбрасывать так как она долго разлагается в природе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43E7D7-B55D-4673-951C-3F23015C58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48024" b="1"/>
          <a:stretch/>
        </p:blipFill>
        <p:spPr>
          <a:xfrm>
            <a:off x="823233" y="3048000"/>
            <a:ext cx="5272767" cy="2740538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A87375-F390-4DEE-8F4B-B60B12B0F9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b="9205"/>
          <a:stretch/>
        </p:blipFill>
        <p:spPr>
          <a:xfrm>
            <a:off x="6219710" y="3048000"/>
            <a:ext cx="4564553" cy="2762916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C0D6D7AB-45AD-4E39-B4E3-CC178605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9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>
            <a:noAutofit/>
          </a:bodyPr>
          <a:lstStyle/>
          <a:p>
            <a:pPr rtl="0"/>
            <a:r>
              <a:rPr lang="ru-RU" sz="2800" dirty="0"/>
              <a:t>10.</a:t>
            </a:r>
            <a:br>
              <a:rPr lang="ru-RU" sz="2800" dirty="0"/>
            </a:br>
            <a:r>
              <a:rPr lang="ru-RU" sz="3200" dirty="0"/>
              <a:t>Ее изобрели китайцы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У нас ее получают из древесины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Она легко горит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Из нее получается очень много мусора</a:t>
            </a:r>
            <a:br>
              <a:rPr lang="ru-RU" sz="3200" dirty="0"/>
            </a:br>
            <a:endParaRPr lang="ru-RU" sz="28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37" r="21237"/>
          <a:stretch/>
        </p:blipFill>
        <p:spPr>
          <a:xfrm>
            <a:off x="-10826" y="7376"/>
            <a:ext cx="4926094" cy="6850623"/>
          </a:xfr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87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ru-RU" sz="2800" dirty="0"/>
              <a:t>11.</a:t>
            </a:r>
            <a:br>
              <a:rPr lang="ru-RU" sz="2800" dirty="0"/>
            </a:br>
            <a:r>
              <a:rPr lang="ru-RU" sz="2800" dirty="0"/>
              <a:t>Посмотрите с чувством люди</a:t>
            </a:r>
            <a:br>
              <a:rPr lang="ru-RU" sz="2800" dirty="0"/>
            </a:br>
            <a:r>
              <a:rPr lang="ru-RU" sz="2800" dirty="0"/>
              <a:t>Что с планетой нашей будет</a:t>
            </a:r>
            <a:br>
              <a:rPr lang="ru-RU" sz="2800" dirty="0"/>
            </a:br>
            <a:r>
              <a:rPr lang="ru-RU" sz="2800" dirty="0"/>
              <a:t>Об асфальт, сжигая шины</a:t>
            </a:r>
            <a:br>
              <a:rPr lang="ru-RU" sz="2800" dirty="0"/>
            </a:br>
            <a:r>
              <a:rPr lang="ru-RU" sz="2800" dirty="0"/>
              <a:t>Газом кашляют…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B55C3FF7-5DBD-47C3-AB05-3A9531EEB942}"/>
              </a:ext>
            </a:extLst>
          </p:cNvPr>
          <p:cNvSpPr txBox="1">
            <a:spLocks/>
          </p:cNvSpPr>
          <p:nvPr/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50" dirty="0">
                <a:latin typeface="+mj-lt"/>
              </a:rPr>
              <a:t>ЦИТИМО «РАЗВИТИЕ»</a:t>
            </a:r>
          </a:p>
        </p:txBody>
      </p:sp>
      <p:sp>
        <p:nvSpPr>
          <p:cNvPr id="9" name="Дата 9">
            <a:extLst>
              <a:ext uri="{FF2B5EF4-FFF2-40B4-BE49-F238E27FC236}">
                <a16:creationId xmlns:a16="http://schemas.microsoft.com/office/drawing/2014/main" id="{6BCB4A48-39B0-49E1-8870-6D652D4F1FAA}"/>
              </a:ext>
            </a:extLst>
          </p:cNvPr>
          <p:cNvSpPr txBox="1">
            <a:spLocks/>
          </p:cNvSpPr>
          <p:nvPr/>
        </p:nvSpPr>
        <p:spPr>
          <a:xfrm>
            <a:off x="9246141" y="6349607"/>
            <a:ext cx="2592594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  <a:latin typeface="+mj-lt"/>
              </a:rPr>
              <a:t>МОСКВА 2022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48DFD7-787C-4FE1-9923-D87E83A3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15100" y="720009"/>
            <a:ext cx="5089296" cy="28627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79CC0-8304-4C73-A665-F77DAE1EA4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15100" y="3676183"/>
            <a:ext cx="5089296" cy="28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0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12.</a:t>
            </a:r>
            <a:br>
              <a:rPr lang="ru-RU" sz="3200" dirty="0"/>
            </a:br>
            <a:r>
              <a:rPr lang="ru-RU" sz="3200" dirty="0"/>
              <a:t>На траве устроив пир,</a:t>
            </a:r>
            <a:br>
              <a:rPr lang="ru-RU" sz="3200" dirty="0"/>
            </a:br>
            <a:r>
              <a:rPr lang="ru-RU" sz="3200" dirty="0"/>
              <a:t>Фрукты, хлеб съедим и сыр.</a:t>
            </a:r>
            <a:br>
              <a:rPr lang="ru-RU" sz="3200" dirty="0"/>
            </a:br>
            <a:r>
              <a:rPr lang="ru-RU" sz="3200" dirty="0"/>
              <a:t>Время проведем со вкусом,</a:t>
            </a:r>
            <a:br>
              <a:rPr lang="ru-RU" sz="3200" dirty="0"/>
            </a:br>
            <a:r>
              <a:rPr lang="ru-RU" sz="3200" dirty="0"/>
              <a:t>Уберем с полянки …</a:t>
            </a:r>
            <a:br>
              <a:rPr lang="ru-RU" sz="3200" dirty="0"/>
            </a:br>
            <a:br>
              <a:rPr lang="ru-RU" sz="3200" dirty="0"/>
            </a:br>
            <a:endParaRPr lang="ru-RU" sz="32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7834" r="9820"/>
          <a:stretch/>
        </p:blipFill>
        <p:spPr>
          <a:xfrm>
            <a:off x="-291830" y="0"/>
            <a:ext cx="5398851" cy="6874207"/>
          </a:xfr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54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2B9FC-B1A4-42E1-B2DC-D0C0A1C3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094" y="909639"/>
            <a:ext cx="4665273" cy="1290636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13.</a:t>
            </a:r>
            <a:br>
              <a:rPr lang="ru-RU" dirty="0"/>
            </a:br>
            <a:r>
              <a:rPr lang="ru-RU" dirty="0"/>
              <a:t>Когда наводят дружно</a:t>
            </a:r>
            <a:br>
              <a:rPr lang="ru-RU" dirty="0"/>
            </a:br>
            <a:r>
              <a:rPr lang="ru-RU" dirty="0"/>
              <a:t>Порядок и уют,</a:t>
            </a:r>
            <a:br>
              <a:rPr lang="ru-RU" dirty="0"/>
            </a:br>
            <a:r>
              <a:rPr lang="ru-RU" dirty="0"/>
              <a:t>Все, что совсем не нужно,</a:t>
            </a:r>
            <a:br>
              <a:rPr lang="ru-RU" dirty="0"/>
            </a:br>
            <a:r>
              <a:rPr lang="ru-RU" dirty="0"/>
              <a:t>Мне люди отдают.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763A56-8C12-404B-B374-9F31E4B704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800100" y="689042"/>
            <a:ext cx="5629883" cy="5562327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83E4BF-9AC6-4D06-8588-EDC2D3F0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9B575E-9DC4-4E76-81D3-A29FB27E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222C8D-E9B4-48F2-9C7F-21F2902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DE330D17-32E5-404A-9262-6A998ABC0878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ru-RU" sz="2800" dirty="0"/>
              <a:t>14.</a:t>
            </a:r>
            <a:br>
              <a:rPr lang="ru-RU" sz="2800" dirty="0"/>
            </a:br>
            <a:r>
              <a:rPr lang="ru-RU" sz="2800" dirty="0"/>
              <a:t>Ты выбросил мусор. А дальше? Кто знает?</a:t>
            </a:r>
            <a:br>
              <a:rPr lang="ru-RU" sz="2800" dirty="0"/>
            </a:br>
            <a:r>
              <a:rPr lang="ru-RU" sz="2800" dirty="0"/>
              <a:t>Большая машина в твой двор приезжает,</a:t>
            </a:r>
            <a:br>
              <a:rPr lang="ru-RU" sz="2800" dirty="0"/>
            </a:br>
            <a:r>
              <a:rPr lang="ru-RU" sz="2800" dirty="0"/>
              <a:t>Контейнер огромный поднимет — и вот</a:t>
            </a:r>
            <a:br>
              <a:rPr lang="ru-RU" sz="2800" dirty="0"/>
            </a:br>
            <a:r>
              <a:rPr lang="ru-RU" sz="2800" dirty="0"/>
              <a:t>Она его прямо на свалку везет.</a:t>
            </a:r>
            <a:br>
              <a:rPr lang="ru-RU" sz="2800" dirty="0"/>
            </a:br>
            <a:r>
              <a:rPr lang="ru-RU" sz="2800" dirty="0"/>
              <a:t>И в жаркие дни, под дождем и в мороз</a:t>
            </a:r>
            <a:br>
              <a:rPr lang="ru-RU" sz="2800" dirty="0"/>
            </a:br>
            <a:r>
              <a:rPr lang="ru-RU" sz="2800" dirty="0"/>
              <a:t>Приедет за мусором …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B55C3FF7-5DBD-47C3-AB05-3A9531EEB942}"/>
              </a:ext>
            </a:extLst>
          </p:cNvPr>
          <p:cNvSpPr txBox="1">
            <a:spLocks/>
          </p:cNvSpPr>
          <p:nvPr/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50" dirty="0">
                <a:latin typeface="+mj-lt"/>
              </a:rPr>
              <a:t>ЦИТИМО «РАЗВИТИЕ»</a:t>
            </a:r>
          </a:p>
        </p:txBody>
      </p:sp>
      <p:sp>
        <p:nvSpPr>
          <p:cNvPr id="9" name="Дата 9">
            <a:extLst>
              <a:ext uri="{FF2B5EF4-FFF2-40B4-BE49-F238E27FC236}">
                <a16:creationId xmlns:a16="http://schemas.microsoft.com/office/drawing/2014/main" id="{6BCB4A48-39B0-49E1-8870-6D652D4F1FAA}"/>
              </a:ext>
            </a:extLst>
          </p:cNvPr>
          <p:cNvSpPr txBox="1">
            <a:spLocks/>
          </p:cNvSpPr>
          <p:nvPr/>
        </p:nvSpPr>
        <p:spPr>
          <a:xfrm>
            <a:off x="9246141" y="6349607"/>
            <a:ext cx="2592594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  <a:latin typeface="+mj-lt"/>
              </a:rPr>
              <a:t>МОСКВА 2022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48DFD7-787C-4FE1-9923-D87E83A3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15366" y="720009"/>
            <a:ext cx="5088764" cy="28627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79CC0-8304-4C73-A665-F77DAE1EA4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1" t="9888" r="4298" b="6612"/>
          <a:stretch/>
        </p:blipFill>
        <p:spPr>
          <a:xfrm>
            <a:off x="6515365" y="3676453"/>
            <a:ext cx="5088764" cy="27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621505"/>
            <a:ext cx="9984164" cy="1652590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15.</a:t>
            </a:r>
            <a:br>
              <a:rPr lang="ru-RU" sz="3200" dirty="0"/>
            </a:br>
            <a:r>
              <a:rPr lang="ru-RU" sz="3200" dirty="0"/>
              <a:t>Если мусорить сейчас, то довольно скоро</a:t>
            </a:r>
            <a:br>
              <a:rPr lang="ru-RU" sz="3200" dirty="0"/>
            </a:br>
            <a:r>
              <a:rPr lang="ru-RU" sz="3200" dirty="0"/>
              <a:t>Могут вырасти у нас мусорные …</a:t>
            </a:r>
            <a:br>
              <a:rPr lang="ru-RU" sz="3200" dirty="0"/>
            </a:br>
            <a:br>
              <a:rPr lang="ru-RU" sz="3200" dirty="0"/>
            </a:br>
            <a:endParaRPr lang="ru-RU" sz="3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43E7D7-B55D-4673-951C-3F23015C58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800" b="3800"/>
          <a:stretch/>
        </p:blipFill>
        <p:spPr>
          <a:xfrm>
            <a:off x="823233" y="3048000"/>
            <a:ext cx="5272767" cy="2740538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A87375-F390-4DEE-8F4B-B60B12B0F9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9647" b="9647"/>
          <a:stretch/>
        </p:blipFill>
        <p:spPr>
          <a:xfrm>
            <a:off x="6219710" y="3048000"/>
            <a:ext cx="4866212" cy="2762916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C0D6D7AB-45AD-4E39-B4E3-CC178605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11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16.</a:t>
            </a:r>
            <a:br>
              <a:rPr lang="ru-RU" sz="3200" dirty="0"/>
            </a:br>
            <a:r>
              <a:rPr lang="ru-RU" sz="3200" dirty="0"/>
              <a:t>Не бросайте никогда корки, шкурки, палки –</a:t>
            </a:r>
            <a:br>
              <a:rPr lang="ru-RU" sz="3200" dirty="0"/>
            </a:br>
            <a:r>
              <a:rPr lang="ru-RU" sz="3200" dirty="0"/>
              <a:t>Быстро наши деревни и города превратятся в ….</a:t>
            </a:r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endParaRPr lang="ru-RU" sz="32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821" r="23821"/>
          <a:stretch/>
        </p:blipFill>
        <p:spPr>
          <a:xfrm>
            <a:off x="-291830" y="0"/>
            <a:ext cx="5398851" cy="6874207"/>
          </a:xfr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534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ru-RU" sz="2800" dirty="0"/>
              <a:t>17.</a:t>
            </a:r>
            <a:br>
              <a:rPr lang="ru-RU" sz="2800" dirty="0"/>
            </a:br>
            <a:r>
              <a:rPr lang="ru-RU" sz="2800" dirty="0"/>
              <a:t>На городском субботнике</a:t>
            </a:r>
            <a:br>
              <a:rPr lang="ru-RU" sz="2800" dirty="0"/>
            </a:br>
            <a:r>
              <a:rPr lang="ru-RU" sz="2800" dirty="0"/>
              <a:t>Отличные работники.</a:t>
            </a:r>
            <a:br>
              <a:rPr lang="ru-RU" sz="2800" dirty="0"/>
            </a:br>
            <a:r>
              <a:rPr lang="ru-RU" sz="2800" dirty="0"/>
              <a:t>Прибрать сегодня город</a:t>
            </a:r>
            <a:br>
              <a:rPr lang="ru-RU" sz="2800" dirty="0"/>
            </a:br>
            <a:r>
              <a:rPr lang="ru-RU" sz="2800" dirty="0"/>
              <a:t>Пришли и стар, и молод.</a:t>
            </a:r>
            <a:br>
              <a:rPr lang="ru-RU" sz="2800" dirty="0"/>
            </a:br>
            <a:r>
              <a:rPr lang="ru-RU" sz="2800" dirty="0"/>
              <a:t>Кто-то мусор собирает,</a:t>
            </a:r>
            <a:br>
              <a:rPr lang="ru-RU" sz="2800" dirty="0"/>
            </a:br>
            <a:r>
              <a:rPr lang="ru-RU" sz="2800" dirty="0"/>
              <a:t>Кто-то деревца сажает,</a:t>
            </a:r>
            <a:br>
              <a:rPr lang="ru-RU" sz="2800" dirty="0"/>
            </a:br>
            <a:r>
              <a:rPr lang="ru-RU" sz="2800" dirty="0"/>
              <a:t>Кто-то в клумбах копошится,</a:t>
            </a:r>
            <a:br>
              <a:rPr lang="ru-RU" sz="2800" dirty="0"/>
            </a:br>
            <a:r>
              <a:rPr lang="ru-RU" sz="2800" dirty="0"/>
              <a:t>Всюду радостные ….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3A9747-9F7C-48BC-9EB5-A78A3193C6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897820" y="0"/>
            <a:ext cx="5294180" cy="6858000"/>
          </a:xfrm>
        </p:spPr>
      </p:pic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B55C3FF7-5DBD-47C3-AB05-3A9531EEB942}"/>
              </a:ext>
            </a:extLst>
          </p:cNvPr>
          <p:cNvSpPr txBox="1">
            <a:spLocks/>
          </p:cNvSpPr>
          <p:nvPr/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50" dirty="0">
                <a:latin typeface="+mj-lt"/>
              </a:rPr>
              <a:t>ЦИТИМО «РАЗВИТИЕ»</a:t>
            </a:r>
          </a:p>
        </p:txBody>
      </p:sp>
      <p:sp>
        <p:nvSpPr>
          <p:cNvPr id="9" name="Дата 9">
            <a:extLst>
              <a:ext uri="{FF2B5EF4-FFF2-40B4-BE49-F238E27FC236}">
                <a16:creationId xmlns:a16="http://schemas.microsoft.com/office/drawing/2014/main" id="{6BCB4A48-39B0-49E1-8870-6D652D4F1FAA}"/>
              </a:ext>
            </a:extLst>
          </p:cNvPr>
          <p:cNvSpPr txBox="1">
            <a:spLocks/>
          </p:cNvSpPr>
          <p:nvPr/>
        </p:nvSpPr>
        <p:spPr>
          <a:xfrm>
            <a:off x="8884023" y="6368461"/>
            <a:ext cx="2592594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  <a:latin typeface="+mj-lt"/>
              </a:rPr>
              <a:t>МОСКВА 2022</a:t>
            </a:r>
          </a:p>
        </p:txBody>
      </p:sp>
    </p:spTree>
    <p:extLst>
      <p:ext uri="{BB962C8B-B14F-4D97-AF65-F5344CB8AC3E}">
        <p14:creationId xmlns:p14="http://schemas.microsoft.com/office/powerpoint/2010/main" val="242175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621505"/>
            <a:ext cx="9984164" cy="1652590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18.</a:t>
            </a:r>
            <a:br>
              <a:rPr lang="ru-RU" sz="3200" dirty="0"/>
            </a:br>
            <a:r>
              <a:rPr lang="ru-RU" sz="3200" dirty="0"/>
              <a:t>В какую книгу заносят редких животных?</a:t>
            </a:r>
            <a:br>
              <a:rPr lang="ru-RU" sz="3200" dirty="0"/>
            </a:br>
            <a:br>
              <a:rPr lang="ru-RU" sz="3200" dirty="0"/>
            </a:br>
            <a:endParaRPr lang="ru-RU" sz="3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43E7D7-B55D-4673-951C-3F23015C58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-196" b="10494"/>
          <a:stretch/>
        </p:blipFill>
        <p:spPr>
          <a:xfrm>
            <a:off x="823233" y="2677212"/>
            <a:ext cx="5272767" cy="3111326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A87375-F390-4DEE-8F4B-B60B12B0F9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136" b="1610"/>
          <a:stretch/>
        </p:blipFill>
        <p:spPr>
          <a:xfrm>
            <a:off x="6238563" y="2677213"/>
            <a:ext cx="5066555" cy="3111326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C0D6D7AB-45AD-4E39-B4E3-CC178605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ru-RU" smtClean="0"/>
              <a:pPr rtl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1.</a:t>
            </a:r>
            <a:br>
              <a:rPr lang="ru-RU" sz="3200" dirty="0"/>
            </a:br>
            <a:r>
              <a:rPr lang="ru-RU" sz="3200" dirty="0"/>
              <a:t>Человек влияет на природу</a:t>
            </a:r>
            <a:br>
              <a:rPr lang="ru-RU" sz="3200" dirty="0"/>
            </a:br>
            <a:r>
              <a:rPr lang="ru-RU" sz="3200" dirty="0"/>
              <a:t>И ее меняет год от года.</a:t>
            </a:r>
            <a:br>
              <a:rPr lang="ru-RU" sz="3200" dirty="0"/>
            </a:br>
            <a:r>
              <a:rPr lang="ru-RU" sz="3200" dirty="0"/>
              <a:t>Чтобы у планеты век был долог</a:t>
            </a:r>
            <a:br>
              <a:rPr lang="ru-RU" sz="3200" dirty="0"/>
            </a:br>
            <a:r>
              <a:rPr lang="ru-RU" sz="3200" dirty="0"/>
              <a:t>Создана профессия…?</a:t>
            </a:r>
          </a:p>
        </p:txBody>
      </p:sp>
      <p:pic>
        <p:nvPicPr>
          <p:cNvPr id="17" name="Рисунок 16" descr="Стопка журналов 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4876799" cy="6858000"/>
          </a:xfr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028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ru-RU" sz="2800" dirty="0"/>
              <a:t>19.</a:t>
            </a:r>
            <a:br>
              <a:rPr lang="ru-RU" sz="2800" dirty="0"/>
            </a:br>
            <a:r>
              <a:rPr lang="ru-RU" sz="2800" dirty="0"/>
              <a:t>Как называют незаконных охотников?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3A9747-9F7C-48BC-9EB5-A78A3193C6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8617"/>
          <a:stretch/>
        </p:blipFill>
        <p:spPr>
          <a:xfrm>
            <a:off x="6599009" y="0"/>
            <a:ext cx="5592992" cy="6858000"/>
          </a:xfrm>
        </p:spPr>
      </p:pic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B55C3FF7-5DBD-47C3-AB05-3A9531EEB942}"/>
              </a:ext>
            </a:extLst>
          </p:cNvPr>
          <p:cNvSpPr txBox="1">
            <a:spLocks/>
          </p:cNvSpPr>
          <p:nvPr/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50" dirty="0">
                <a:latin typeface="+mj-lt"/>
              </a:rPr>
              <a:t>ЦИТИМО «РАЗВИТИЕ»</a:t>
            </a:r>
          </a:p>
        </p:txBody>
      </p:sp>
      <p:sp>
        <p:nvSpPr>
          <p:cNvPr id="9" name="Дата 9">
            <a:extLst>
              <a:ext uri="{FF2B5EF4-FFF2-40B4-BE49-F238E27FC236}">
                <a16:creationId xmlns:a16="http://schemas.microsoft.com/office/drawing/2014/main" id="{6BCB4A48-39B0-49E1-8870-6D652D4F1FAA}"/>
              </a:ext>
            </a:extLst>
          </p:cNvPr>
          <p:cNvSpPr txBox="1">
            <a:spLocks/>
          </p:cNvSpPr>
          <p:nvPr/>
        </p:nvSpPr>
        <p:spPr>
          <a:xfrm>
            <a:off x="9246141" y="6349607"/>
            <a:ext cx="2592594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  <a:latin typeface="+mj-lt"/>
              </a:rPr>
              <a:t>МОСКВА 2022</a:t>
            </a:r>
          </a:p>
        </p:txBody>
      </p:sp>
    </p:spTree>
    <p:extLst>
      <p:ext uri="{BB962C8B-B14F-4D97-AF65-F5344CB8AC3E}">
        <p14:creationId xmlns:p14="http://schemas.microsoft.com/office/powerpoint/2010/main" val="3999591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327" y="811307"/>
            <a:ext cx="6329488" cy="1272986"/>
          </a:xfrm>
        </p:spPr>
        <p:txBody>
          <a:bodyPr rtlCol="0">
            <a:noAutofit/>
          </a:bodyPr>
          <a:lstStyle/>
          <a:p>
            <a:pPr rtl="0"/>
            <a:r>
              <a:rPr lang="ru-RU" sz="2300" dirty="0"/>
              <a:t>20.</a:t>
            </a:r>
            <a:br>
              <a:rPr lang="ru-RU" sz="2300" dirty="0"/>
            </a:br>
            <a:r>
              <a:rPr lang="ru-RU" sz="2300" dirty="0"/>
              <a:t>Жили люди на планете,</a:t>
            </a:r>
            <a:br>
              <a:rPr lang="ru-RU" sz="2300" dirty="0"/>
            </a:br>
            <a:r>
              <a:rPr lang="ru-RU" sz="2300" dirty="0"/>
              <a:t>Мамы, папы и их дети.</a:t>
            </a:r>
            <a:br>
              <a:rPr lang="ru-RU" sz="2300" dirty="0"/>
            </a:br>
            <a:r>
              <a:rPr lang="ru-RU" sz="2300" dirty="0"/>
              <a:t>Бросят люди по бумажке,</a:t>
            </a:r>
            <a:br>
              <a:rPr lang="ru-RU" sz="2300" dirty="0"/>
            </a:br>
            <a:r>
              <a:rPr lang="ru-RU" sz="2300" dirty="0"/>
              <a:t>Планета станет … Замарашкой</a:t>
            </a:r>
            <a:br>
              <a:rPr lang="ru-RU" sz="2300" dirty="0"/>
            </a:br>
            <a:r>
              <a:rPr lang="ru-RU" sz="2300" dirty="0"/>
              <a:t>В парках, скверах, и аллеях</a:t>
            </a:r>
            <a:br>
              <a:rPr lang="ru-RU" sz="2300" dirty="0"/>
            </a:br>
            <a:r>
              <a:rPr lang="ru-RU" sz="2300" dirty="0"/>
              <a:t>Кучи мусора белеют.</a:t>
            </a:r>
            <a:br>
              <a:rPr lang="ru-RU" sz="2300" dirty="0"/>
            </a:br>
            <a:r>
              <a:rPr lang="ru-RU" sz="2300" dirty="0"/>
              <a:t>И признаться, стыдно даже,</a:t>
            </a:r>
            <a:br>
              <a:rPr lang="ru-RU" sz="2300" dirty="0"/>
            </a:br>
            <a:r>
              <a:rPr lang="ru-RU" sz="2300" dirty="0"/>
              <a:t>Словно свалка наши пляжи.</a:t>
            </a:r>
            <a:br>
              <a:rPr lang="ru-RU" sz="2300" dirty="0"/>
            </a:br>
            <a:r>
              <a:rPr lang="ru-RU" sz="2300" dirty="0"/>
              <a:t>В космос сорок лет летаем</a:t>
            </a:r>
            <a:br>
              <a:rPr lang="ru-RU" sz="2300" dirty="0"/>
            </a:br>
            <a:r>
              <a:rPr lang="ru-RU" sz="2300" dirty="0"/>
              <a:t>И его мы засоряем.</a:t>
            </a:r>
            <a:br>
              <a:rPr lang="ru-RU" sz="2300" dirty="0"/>
            </a:br>
            <a:r>
              <a:rPr lang="ru-RU" sz="2300" dirty="0"/>
              <a:t>Ну, когда придет сознание</a:t>
            </a:r>
            <a:br>
              <a:rPr lang="ru-RU" sz="2300" dirty="0"/>
            </a:br>
            <a:r>
              <a:rPr lang="ru-RU" sz="2300" dirty="0"/>
              <a:t>В уважении мироздания?</a:t>
            </a:r>
            <a:br>
              <a:rPr lang="ru-RU" sz="2300" dirty="0"/>
            </a:br>
            <a:r>
              <a:rPr lang="ru-RU" sz="2300" dirty="0"/>
              <a:t>Двадцать первый ныне век.</a:t>
            </a:r>
            <a:br>
              <a:rPr lang="ru-RU" sz="2300" dirty="0"/>
            </a:br>
            <a:r>
              <a:rPr lang="ru-RU" sz="2300" dirty="0"/>
              <a:t>Будь умнее, …!</a:t>
            </a:r>
            <a:br>
              <a:rPr lang="ru-RU" sz="2400" dirty="0"/>
            </a:br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endParaRPr lang="ru-RU" sz="32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398" t="3929" r="16045" b="7534"/>
          <a:stretch/>
        </p:blipFill>
        <p:spPr>
          <a:xfrm>
            <a:off x="0" y="0"/>
            <a:ext cx="5387684" cy="6858000"/>
          </a:xfr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smtClean="0"/>
              <a:pPr rtl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10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0E66B-357D-4937-B92F-BDC71B7BD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4296094"/>
            <a:ext cx="10782299" cy="1100621"/>
          </a:xfrm>
        </p:spPr>
        <p:txBody>
          <a:bodyPr rtlCol="0"/>
          <a:lstStyle/>
          <a:p>
            <a:pPr rtl="0"/>
            <a:r>
              <a:rPr lang="ru-RU" dirty="0"/>
              <a:t>Спасибо за внимание! БЕРЕГИТЕ ПРИРОДУ!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33B907-C059-432D-9E6C-B6A08FA77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5533242"/>
            <a:ext cx="9972675" cy="543505"/>
          </a:xfrm>
        </p:spPr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17" name="Рисунок 16" descr="Состаренный фрагмент дерева">
            <a:extLst>
              <a:ext uri="{FF2B5EF4-FFF2-40B4-BE49-F238E27FC236}">
                <a16:creationId xmlns:a16="http://schemas.microsoft.com/office/drawing/2014/main" id="{768A4AA5-1799-4AB4-A6D6-6E2D7791C1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727075"/>
            <a:ext cx="5176838" cy="3071813"/>
          </a:xfrm>
        </p:spPr>
      </p:pic>
      <p:pic>
        <p:nvPicPr>
          <p:cNvPr id="11" name="Рисунок 10" descr="Мох и грибы">
            <a:extLst>
              <a:ext uri="{FF2B5EF4-FFF2-40B4-BE49-F238E27FC236}">
                <a16:creationId xmlns:a16="http://schemas.microsoft.com/office/drawing/2014/main" id="{C6C7C533-8A44-4C93-904C-F4F963D800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6800" y="727075"/>
            <a:ext cx="5245100" cy="3070225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ECCF82-DD52-4DF2-A97B-A6A198D3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ru-RU" smtClean="0"/>
              <a:pPr rtl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940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621505"/>
            <a:ext cx="7957402" cy="165259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2.</a:t>
            </a:r>
            <a:br>
              <a:rPr lang="ru-RU" dirty="0"/>
            </a:br>
            <a:r>
              <a:rPr lang="ru-RU" dirty="0"/>
              <a:t>Пять царств, в которых организмов много,</a:t>
            </a:r>
            <a:br>
              <a:rPr lang="ru-RU" dirty="0"/>
            </a:br>
            <a:r>
              <a:rPr lang="ru-RU" dirty="0"/>
              <a:t>Мы называем матушкой-…</a:t>
            </a:r>
          </a:p>
        </p:txBody>
      </p:sp>
      <p:pic>
        <p:nvPicPr>
          <p:cNvPr id="14" name="Рисунок 13" descr="Человек, идущий по мосту в лесу ">
            <a:extLst>
              <a:ext uri="{FF2B5EF4-FFF2-40B4-BE49-F238E27FC236}">
                <a16:creationId xmlns:a16="http://schemas.microsoft.com/office/drawing/2014/main" id="{4643E7D7-B55D-4673-951C-3F23015C58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99" y="3048000"/>
            <a:ext cx="5133990" cy="2737531"/>
          </a:xfrm>
        </p:spPr>
      </p:pic>
      <p:pic>
        <p:nvPicPr>
          <p:cNvPr id="15" name="Рисунок 14" descr="Вид с воздуха на засенеженный лес">
            <a:extLst>
              <a:ext uri="{FF2B5EF4-FFF2-40B4-BE49-F238E27FC236}">
                <a16:creationId xmlns:a16="http://schemas.microsoft.com/office/drawing/2014/main" id="{81A87375-F390-4DEE-8F4B-B60B12B0F9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621" y="3048000"/>
            <a:ext cx="5182278" cy="2737531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C0D6D7AB-45AD-4E39-B4E3-CC178605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2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ru-RU" sz="3200" dirty="0"/>
              <a:t>3.</a:t>
            </a:r>
            <a:br>
              <a:rPr lang="ru-RU" sz="3200" dirty="0"/>
            </a:br>
            <a:r>
              <a:rPr lang="ru-RU" sz="3200" dirty="0"/>
              <a:t>Осенью идут дожди,</a:t>
            </a:r>
            <a:br>
              <a:rPr lang="ru-RU" sz="3200" dirty="0"/>
            </a:br>
            <a:r>
              <a:rPr lang="ru-RU" sz="3200" dirty="0"/>
              <a:t>Осенью тепла не жди.</a:t>
            </a:r>
            <a:br>
              <a:rPr lang="ru-RU" sz="3200" dirty="0"/>
            </a:br>
            <a:r>
              <a:rPr lang="ru-RU" sz="3200" dirty="0"/>
              <a:t>Летом жуткая жара,</a:t>
            </a:r>
            <a:br>
              <a:rPr lang="ru-RU" sz="3200" dirty="0"/>
            </a:br>
            <a:r>
              <a:rPr lang="ru-RU" sz="3200" dirty="0"/>
              <a:t>Душ спасет тебя едва.</a:t>
            </a:r>
            <a:br>
              <a:rPr lang="ru-RU" sz="3200" dirty="0"/>
            </a:br>
            <a:r>
              <a:rPr lang="ru-RU" sz="3200" dirty="0"/>
              <a:t>В декабре снега идут,</a:t>
            </a:r>
            <a:br>
              <a:rPr lang="ru-RU" sz="3200" dirty="0"/>
            </a:br>
            <a:r>
              <a:rPr lang="ru-RU" sz="3200" dirty="0"/>
              <a:t>А весною ливни льют.</a:t>
            </a:r>
            <a:br>
              <a:rPr lang="ru-RU" sz="3200" dirty="0"/>
            </a:br>
            <a:r>
              <a:rPr lang="ru-RU" sz="3200" dirty="0"/>
              <a:t>У любого время года</a:t>
            </a:r>
            <a:br>
              <a:rPr lang="ru-RU" sz="3200" dirty="0"/>
            </a:br>
            <a:r>
              <a:rPr lang="ru-RU" sz="3200" dirty="0"/>
              <a:t>Характерная…</a:t>
            </a:r>
          </a:p>
        </p:txBody>
      </p:sp>
      <p:pic>
        <p:nvPicPr>
          <p:cNvPr id="13" name="Рисунок 12" descr="Собака, сидящая в лучах солнца, проходящих через деревья в лесу ">
            <a:extLst>
              <a:ext uri="{FF2B5EF4-FFF2-40B4-BE49-F238E27FC236}">
                <a16:creationId xmlns:a16="http://schemas.microsoft.com/office/drawing/2014/main" id="{3E3A9747-9F7C-48BC-9EB5-A78A3193C6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100" y="0"/>
            <a:ext cx="5676900" cy="6858000"/>
          </a:xfrm>
        </p:spPr>
      </p:pic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B55C3FF7-5DBD-47C3-AB05-3A9531EEB942}"/>
              </a:ext>
            </a:extLst>
          </p:cNvPr>
          <p:cNvSpPr txBox="1">
            <a:spLocks/>
          </p:cNvSpPr>
          <p:nvPr/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50" dirty="0">
                <a:latin typeface="+mj-lt"/>
              </a:rPr>
              <a:t>ЦИТИМО «РАЗВИТИЕ»</a:t>
            </a:r>
          </a:p>
        </p:txBody>
      </p:sp>
      <p:sp>
        <p:nvSpPr>
          <p:cNvPr id="9" name="Дата 9">
            <a:extLst>
              <a:ext uri="{FF2B5EF4-FFF2-40B4-BE49-F238E27FC236}">
                <a16:creationId xmlns:a16="http://schemas.microsoft.com/office/drawing/2014/main" id="{6BCB4A48-39B0-49E1-8870-6D652D4F1FAA}"/>
              </a:ext>
            </a:extLst>
          </p:cNvPr>
          <p:cNvSpPr txBox="1">
            <a:spLocks/>
          </p:cNvSpPr>
          <p:nvPr/>
        </p:nvSpPr>
        <p:spPr>
          <a:xfrm>
            <a:off x="9246141" y="6349607"/>
            <a:ext cx="2592594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  <a:latin typeface="+mj-lt"/>
              </a:rPr>
              <a:t>МОСКВА 2022</a:t>
            </a:r>
          </a:p>
        </p:txBody>
      </p:sp>
    </p:spTree>
    <p:extLst>
      <p:ext uri="{BB962C8B-B14F-4D97-AF65-F5344CB8AC3E}">
        <p14:creationId xmlns:p14="http://schemas.microsoft.com/office/powerpoint/2010/main" val="338432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>
            <a:noAutofit/>
          </a:bodyPr>
          <a:lstStyle/>
          <a:p>
            <a:pPr rtl="0"/>
            <a:r>
              <a:rPr lang="ru-RU" sz="3600" dirty="0"/>
              <a:t>4.</a:t>
            </a:r>
            <a:br>
              <a:rPr lang="ru-RU" sz="3600" dirty="0"/>
            </a:br>
            <a:r>
              <a:rPr lang="ru-RU" sz="3600" dirty="0"/>
              <a:t>Самый верхний слой земельный.</a:t>
            </a:r>
            <a:br>
              <a:rPr lang="ru-RU" sz="3600" dirty="0"/>
            </a:br>
            <a:r>
              <a:rPr lang="ru-RU" sz="3600" dirty="0"/>
              <a:t>В ней растут трава, деревья,</a:t>
            </a:r>
            <a:br>
              <a:rPr lang="ru-RU" sz="3600" dirty="0"/>
            </a:br>
            <a:r>
              <a:rPr lang="ru-RU" sz="3600" dirty="0"/>
              <a:t>Плодородием обладает,</a:t>
            </a:r>
            <a:br>
              <a:rPr lang="ru-RU" sz="3600" dirty="0"/>
            </a:br>
            <a:r>
              <a:rPr lang="ru-RU" sz="3600" dirty="0"/>
              <a:t>Как ее все называют?</a:t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413" t="236" r="24620" b="-236"/>
          <a:stretch/>
        </p:blipFill>
        <p:spPr>
          <a:xfrm>
            <a:off x="-291830" y="0"/>
            <a:ext cx="5398851" cy="6874207"/>
          </a:xfr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621505"/>
            <a:ext cx="7957402" cy="1652590"/>
          </a:xfrm>
        </p:spPr>
        <p:txBody>
          <a:bodyPr rtlCol="0">
            <a:noAutofit/>
          </a:bodyPr>
          <a:lstStyle/>
          <a:p>
            <a:pPr rtl="0"/>
            <a:r>
              <a:rPr lang="ru-RU" sz="2800" dirty="0"/>
              <a:t>5.</a:t>
            </a:r>
            <a:br>
              <a:rPr lang="ru-RU" sz="2800" dirty="0"/>
            </a:br>
            <a:r>
              <a:rPr lang="ru-RU" sz="2800" dirty="0"/>
              <a:t>Водная большая гладь,</a:t>
            </a:r>
            <a:br>
              <a:rPr lang="ru-RU" sz="2800" dirty="0"/>
            </a:br>
            <a:r>
              <a:rPr lang="ru-RU" sz="2800" dirty="0"/>
              <a:t>Берегов не отыскать.</a:t>
            </a:r>
            <a:br>
              <a:rPr lang="ru-RU" sz="2800" dirty="0"/>
            </a:br>
            <a:r>
              <a:rPr lang="ru-RU" sz="2800" dirty="0"/>
              <a:t>То не речка и не море,</a:t>
            </a:r>
            <a:br>
              <a:rPr lang="ru-RU" sz="2800" dirty="0"/>
            </a:br>
            <a:r>
              <a:rPr lang="ru-RU" sz="2800" dirty="0"/>
              <a:t>В нем в сотни раз воды </a:t>
            </a:r>
            <a:r>
              <a:rPr lang="ru-RU" sz="2800" dirty="0" err="1"/>
              <a:t>поболе</a:t>
            </a:r>
            <a:r>
              <a:rPr lang="ru-RU" sz="2800" dirty="0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43E7D7-B55D-4673-951C-3F23015C58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800100" y="3048000"/>
            <a:ext cx="5046016" cy="2737531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A87375-F390-4DEE-8F4B-B60B12B0F9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6345882" y="3048000"/>
            <a:ext cx="5046017" cy="2737531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C0D6D7AB-45AD-4E39-B4E3-CC178605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6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2B9FC-B1A4-42E1-B2DC-D0C0A1C3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</p:spPr>
        <p:txBody>
          <a:bodyPr rtlCol="0">
            <a:noAutofit/>
          </a:bodyPr>
          <a:lstStyle/>
          <a:p>
            <a:pPr rtl="0"/>
            <a:r>
              <a:rPr lang="ru-RU" sz="2300" dirty="0"/>
              <a:t>6.</a:t>
            </a:r>
            <a:br>
              <a:rPr lang="ru-RU" sz="2300" dirty="0"/>
            </a:br>
            <a:r>
              <a:rPr lang="ru-RU" sz="2300" dirty="0"/>
              <a:t>Мы по улице идём.</a:t>
            </a:r>
            <a:br>
              <a:rPr lang="ru-RU" sz="2300" dirty="0"/>
            </a:br>
            <a:r>
              <a:rPr lang="ru-RU" sz="2300" dirty="0"/>
              <a:t>С мусором пакет несём.</a:t>
            </a:r>
            <a:br>
              <a:rPr lang="ru-RU" sz="2300" dirty="0"/>
            </a:br>
            <a:r>
              <a:rPr lang="ru-RU" sz="2300" dirty="0"/>
              <a:t>Раз бумажка, два бумажка,</a:t>
            </a:r>
            <a:br>
              <a:rPr lang="ru-RU" sz="2300" dirty="0"/>
            </a:br>
            <a:r>
              <a:rPr lang="ru-RU" sz="2300" dirty="0"/>
              <a:t>Кинем это всё в отсек.</a:t>
            </a:r>
            <a:br>
              <a:rPr lang="ru-RU" sz="2300" dirty="0"/>
            </a:br>
            <a:r>
              <a:rPr lang="ru-RU" sz="2300" dirty="0"/>
              <a:t>Пластик, банка, промокашка...</a:t>
            </a:r>
            <a:br>
              <a:rPr lang="ru-RU" sz="2300" dirty="0"/>
            </a:br>
            <a:r>
              <a:rPr lang="ru-RU" sz="2300" dirty="0"/>
              <a:t>Всё в корзину, или нет?</a:t>
            </a:r>
            <a:br>
              <a:rPr lang="ru-RU" sz="2300" dirty="0"/>
            </a:br>
            <a:r>
              <a:rPr lang="ru-RU" sz="2300" dirty="0"/>
              <a:t>Скажем правильный ответ.</a:t>
            </a:r>
            <a:br>
              <a:rPr lang="ru-RU" sz="2300" dirty="0"/>
            </a:br>
            <a:br>
              <a:rPr lang="ru-RU" sz="2300" dirty="0"/>
            </a:br>
            <a:r>
              <a:rPr lang="ru-RU" sz="2300" dirty="0"/>
              <a:t>Весь мусор собирается вместе?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763A56-8C12-404B-B374-9F31E4B704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7174"/>
          <a:stretch/>
        </p:blipFill>
        <p:spPr>
          <a:xfrm>
            <a:off x="715383" y="723900"/>
            <a:ext cx="3201904" cy="2170129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0C884E-6FFE-4DE6-BFE7-C8DDFFBD2CA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xfrm>
            <a:off x="4021528" y="3793676"/>
            <a:ext cx="3294194" cy="2196129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B395F7-633B-4BAB-9D62-331ADC13DF8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/>
          <a:srcRect r="17689"/>
          <a:stretch/>
        </p:blipFill>
        <p:spPr>
          <a:xfrm>
            <a:off x="4021528" y="1009257"/>
            <a:ext cx="3256874" cy="2703231"/>
          </a:xfr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B455C34-F1AA-4708-A656-BEC06F9933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l="9406"/>
          <a:stretch/>
        </p:blipFill>
        <p:spPr>
          <a:xfrm>
            <a:off x="714523" y="3066461"/>
            <a:ext cx="3237255" cy="2382232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83E4BF-9AC6-4D06-8588-EDC2D3F0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9B575E-9DC4-4E76-81D3-A29FB27E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222C8D-E9B4-48F2-9C7F-21F2902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DE330D17-32E5-404A-9262-6A998ABC0878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27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ru-RU" sz="2800" dirty="0"/>
              <a:t>7.</a:t>
            </a:r>
            <a:br>
              <a:rPr lang="ru-RU" sz="2800" dirty="0"/>
            </a:br>
            <a:r>
              <a:rPr lang="ru-RU" sz="3200" dirty="0"/>
              <a:t>Есть из пластика, стекла,</a:t>
            </a:r>
            <a:br>
              <a:rPr lang="ru-RU" sz="3200" dirty="0"/>
            </a:br>
            <a:r>
              <a:rPr lang="ru-RU" sz="3200" dirty="0"/>
              <a:t>Формой отличаются,</a:t>
            </a:r>
            <a:br>
              <a:rPr lang="ru-RU" sz="3200" dirty="0"/>
            </a:br>
            <a:r>
              <a:rPr lang="ru-RU" sz="3200" dirty="0"/>
              <a:t>Но практически везде,</a:t>
            </a:r>
            <a:br>
              <a:rPr lang="ru-RU" sz="3200" dirty="0"/>
            </a:br>
            <a:r>
              <a:rPr lang="ru-RU" sz="3200" dirty="0"/>
              <a:t>Тара та встречается!</a:t>
            </a:r>
            <a:br>
              <a:rPr lang="ru-RU" sz="3200" dirty="0"/>
            </a:br>
            <a:br>
              <a:rPr lang="ru-RU" sz="2800" dirty="0"/>
            </a:br>
            <a:endParaRPr lang="ru-RU" sz="2800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B55C3FF7-5DBD-47C3-AB05-3A9531EEB942}"/>
              </a:ext>
            </a:extLst>
          </p:cNvPr>
          <p:cNvSpPr txBox="1">
            <a:spLocks/>
          </p:cNvSpPr>
          <p:nvPr/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50" dirty="0">
                <a:latin typeface="+mj-lt"/>
              </a:rPr>
              <a:t>ЦИТИМО «РАЗВИТИЕ»</a:t>
            </a:r>
          </a:p>
        </p:txBody>
      </p:sp>
      <p:sp>
        <p:nvSpPr>
          <p:cNvPr id="9" name="Дата 9">
            <a:extLst>
              <a:ext uri="{FF2B5EF4-FFF2-40B4-BE49-F238E27FC236}">
                <a16:creationId xmlns:a16="http://schemas.microsoft.com/office/drawing/2014/main" id="{6BCB4A48-39B0-49E1-8870-6D652D4F1FAA}"/>
              </a:ext>
            </a:extLst>
          </p:cNvPr>
          <p:cNvSpPr txBox="1">
            <a:spLocks/>
          </p:cNvSpPr>
          <p:nvPr/>
        </p:nvSpPr>
        <p:spPr>
          <a:xfrm>
            <a:off x="9246141" y="6349607"/>
            <a:ext cx="2592594" cy="365125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  <a:latin typeface="+mj-lt"/>
              </a:rPr>
              <a:t>МОСКВА 2022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5D083B-1C3D-4504-8EC1-C419A94EDB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943" r="18943"/>
          <a:stretch/>
        </p:blipFill>
        <p:spPr>
          <a:xfrm>
            <a:off x="6515100" y="0"/>
            <a:ext cx="5676900" cy="6858000"/>
          </a:xfrm>
        </p:spPr>
      </p:pic>
    </p:spTree>
    <p:extLst>
      <p:ext uri="{BB962C8B-B14F-4D97-AF65-F5344CB8AC3E}">
        <p14:creationId xmlns:p14="http://schemas.microsoft.com/office/powerpoint/2010/main" val="43585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8.</a:t>
            </a:r>
            <a:br>
              <a:rPr lang="ru-RU" sz="3200" dirty="0"/>
            </a:br>
            <a:r>
              <a:rPr lang="ru-RU" sz="3600" dirty="0"/>
              <a:t>Эта штучка хоть мала, но энергии полна.</a:t>
            </a:r>
            <a:br>
              <a:rPr lang="ru-RU" sz="3600" dirty="0"/>
            </a:br>
            <a:r>
              <a:rPr lang="ru-RU" sz="3600" dirty="0"/>
              <a:t>Оживляет механизмы лишь присутствием она.</a:t>
            </a:r>
            <a:br>
              <a:rPr lang="ru-RU" sz="3600" dirty="0"/>
            </a:br>
            <a:endParaRPr lang="ru-RU" sz="32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4357" r="27706"/>
          <a:stretch/>
        </p:blipFill>
        <p:spPr>
          <a:xfrm>
            <a:off x="-10826" y="7376"/>
            <a:ext cx="4926094" cy="6850623"/>
          </a:xfr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ru-RU" dirty="0"/>
              <a:t>ЦИТИМО «РАЗВИТИЕ»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ru-RU" dirty="0"/>
              <a:t>МОСКВА 2022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00602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ustom 9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40479_TF67498733_Win32.potx" id="{C37969C9-9CAD-409D-8D22-28C15A10B17D}" vid="{DFF51717-423D-4EAB-A3DC-6534F00E1AD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0F876D-ECAD-49DD-95DE-E4DA3D4E9CA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EC785CC-7DC7-486B-AC4F-90AD768E9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9187C1-630C-405A-830B-EED062A4969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Хроника</Template>
  <TotalTime>160</TotalTime>
  <Words>834</Words>
  <Application>Microsoft Office PowerPoint</Application>
  <PresentationFormat>Широкоэкранный</PresentationFormat>
  <Paragraphs>101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Calisto MT</vt:lpstr>
      <vt:lpstr>Univers Condensed</vt:lpstr>
      <vt:lpstr>ChronicleVTI</vt:lpstr>
      <vt:lpstr>Всероссийский экологический конкурс педагогов и детей  общеобразовательных организаций   «Сбережем нашу планету!» </vt:lpstr>
      <vt:lpstr>1. Человек влияет на природу И ее меняет год от года. Чтобы у планеты век был долог Создана профессия…?</vt:lpstr>
      <vt:lpstr>2. Пять царств, в которых организмов много, Мы называем матушкой-…</vt:lpstr>
      <vt:lpstr>3. Осенью идут дожди, Осенью тепла не жди. Летом жуткая жара, Душ спасет тебя едва. В декабре снега идут, А весною ливни льют. У любого время года Характерная…</vt:lpstr>
      <vt:lpstr>4. Самый верхний слой земельный. В ней растут трава, деревья, Плодородием обладает, Как ее все называют? </vt:lpstr>
      <vt:lpstr>5. Водная большая гладь, Берегов не отыскать. То не речка и не море, В нем в сотни раз воды поболе.</vt:lpstr>
      <vt:lpstr>6. Мы по улице идём. С мусором пакет несём. Раз бумажка, два бумажка, Кинем это всё в отсек. Пластик, банка, промокашка... Всё в корзину, или нет? Скажем правильный ответ.  Весь мусор собирается вместе?</vt:lpstr>
      <vt:lpstr>7. Есть из пластика, стекла, Формой отличаются, Но практически везде, Тара та встречается!  </vt:lpstr>
      <vt:lpstr>8. Эта штучка хоть мала, но энергии полна. Оживляет механизмы лишь присутствием она. </vt:lpstr>
      <vt:lpstr>9. Она бывает разноцветной, ее очень трудно сломать Предметы, сделанные из нее, весят мало Если ее поджечь, то появится едкий черный дым Ее нельзя выбрасывать так как она долго разлагается в природе </vt:lpstr>
      <vt:lpstr>10. Ее изобрели китайцы  У нас ее получают из древесины  Она легко горит  Из нее получается очень много мусора </vt:lpstr>
      <vt:lpstr>11. Посмотрите с чувством люди Что с планетой нашей будет Об асфальт, сжигая шины Газом кашляют… </vt:lpstr>
      <vt:lpstr>12. На траве устроив пир, Фрукты, хлеб съедим и сыр. Время проведем со вкусом, Уберем с полянки …  </vt:lpstr>
      <vt:lpstr>13. Когда наводят дружно Порядок и уют, Все, что совсем не нужно, Мне люди отдают.</vt:lpstr>
      <vt:lpstr>14. Ты выбросил мусор. А дальше? Кто знает? Большая машина в твой двор приезжает, Контейнер огромный поднимет — и вот Она его прямо на свалку везет. И в жаркие дни, под дождем и в мороз Приедет за мусором …  </vt:lpstr>
      <vt:lpstr>15. Если мусорить сейчас, то довольно скоро Могут вырасти у нас мусорные …  </vt:lpstr>
      <vt:lpstr>16. Не бросайте никогда корки, шкурки, палки – Быстро наши деревни и города превратятся в ….   </vt:lpstr>
      <vt:lpstr>17. На городском субботнике Отличные работники. Прибрать сегодня город Пришли и стар, и молод. Кто-то мусор собирает, Кто-то деревца сажает, Кто-то в клумбах копошится, Всюду радостные …. </vt:lpstr>
      <vt:lpstr>18. В какую книгу заносят редких животных?  </vt:lpstr>
      <vt:lpstr>19. Как называют незаконных охотников?</vt:lpstr>
      <vt:lpstr>20. Жили люди на планете, Мамы, папы и их дети. Бросят люди по бумажке, Планета станет … Замарашкой В парках, скверах, и аллеях Кучи мусора белеют. И признаться, стыдно даже, Словно свалка наши пляжи. В космос сорок лет летаем И его мы засоряем. Ну, когда придет сознание В уважении мироздания? Двадцать первый ныне век. Будь умнее, …!    </vt:lpstr>
      <vt:lpstr>Спасибо за внимание! БЕРЕГИТЕ ПРИРОДУ!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экологический конкурс педагогов и детей  общеобразовательных организаций   «Сбережем нашу планету!» </dc:title>
  <dc:creator>Irina Kamilovna</dc:creator>
  <cp:lastModifiedBy>Irina Kamilovna</cp:lastModifiedBy>
  <cp:revision>16</cp:revision>
  <dcterms:created xsi:type="dcterms:W3CDTF">2022-09-26T09:10:20Z</dcterms:created>
  <dcterms:modified xsi:type="dcterms:W3CDTF">2023-01-13T01:01:12Z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