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11"/>
  </p:notesMasterIdLst>
  <p:sldIdLst>
    <p:sldId id="356" r:id="rId3"/>
    <p:sldId id="361" r:id="rId4"/>
    <p:sldId id="363" r:id="rId5"/>
    <p:sldId id="355" r:id="rId6"/>
    <p:sldId id="360" r:id="rId7"/>
    <p:sldId id="362" r:id="rId8"/>
    <p:sldId id="353" r:id="rId9"/>
    <p:sldId id="354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B5B88F0-E0FA-4A6F-AA43-35AEA459AF08}">
          <p14:sldIdLst>
            <p14:sldId id="356"/>
            <p14:sldId id="361"/>
            <p14:sldId id="363"/>
            <p14:sldId id="355"/>
            <p14:sldId id="360"/>
            <p14:sldId id="362"/>
            <p14:sldId id="353"/>
            <p14:sldId id="35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3333CC"/>
    <a:srgbClr val="EC1914"/>
    <a:srgbClr val="F1514D"/>
    <a:srgbClr val="E73D0F"/>
    <a:srgbClr val="CAE3FE"/>
    <a:srgbClr val="83BDFD"/>
    <a:srgbClr val="E5B63F"/>
    <a:srgbClr val="F25E36"/>
    <a:srgbClr val="F08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6395" autoAdjust="0"/>
  </p:normalViewPr>
  <p:slideViewPr>
    <p:cSldViewPr snapToGrid="0" snapToObjects="1">
      <p:cViewPr>
        <p:scale>
          <a:sx n="90" d="100"/>
          <a:sy n="90" d="100"/>
        </p:scale>
        <p:origin x="-462" y="-96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19.08.2021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242134"/>
            <a:ext cx="4381965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ТЕРРИТОРИАЛЬНЫЙ ОРГАН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ФЕДЕРАЛЬНОЙ СЛУЖБЫ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СМОЛЕНСКОЙ ОБЛАСТИ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4" y="118434"/>
            <a:ext cx="176254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СМОЛЕНСКСТАТ</a:t>
            </a:r>
            <a:endParaRPr lang="ru-RU" sz="1500" dirty="0">
              <a:latin typeface="+mn-lt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4" y="118434"/>
            <a:ext cx="168589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СМОЛЕНСКСТАТ</a:t>
            </a:r>
            <a:endParaRPr lang="ru-RU" sz="1500" dirty="0">
              <a:latin typeface="+mn-lt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4" y="118434"/>
            <a:ext cx="1862121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СМОЛЕНСКСТАТ</a:t>
            </a:r>
            <a:endParaRPr lang="ru-RU" sz="1500" dirty="0">
              <a:latin typeface="+mn-lt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4" y="118434"/>
            <a:ext cx="177753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СМОЛЕНСКСТАТ</a:t>
            </a:r>
            <a:endParaRPr lang="ru-RU" sz="1500" dirty="0">
              <a:latin typeface="+mn-lt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4" y="118434"/>
            <a:ext cx="205052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СМОЛЕНСКСТАТ</a:t>
            </a:r>
            <a:endParaRPr lang="ru-RU" sz="1500" dirty="0">
              <a:latin typeface="+mn-lt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68759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СМОЛЕНСКСТАТ</a:t>
            </a:r>
            <a:endParaRPr lang="ru-RU" sz="1500" dirty="0">
              <a:latin typeface="+mn-lt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725068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СМОЛЕНСКСТАТ</a:t>
            </a:r>
            <a:endParaRPr lang="ru-RU" sz="1500" dirty="0"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60514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СМОЛЕНСКСТАТ</a:t>
            </a:r>
            <a:endParaRPr lang="ru-RU" sz="1500" dirty="0">
              <a:latin typeface="+mn-lt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Основной Зеле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4EB051">
                <a:tint val="45000"/>
                <a:satMod val="400000"/>
              </a:srgbClr>
            </a:duotone>
            <a:lum bright="20000"/>
          </a:blip>
          <a:stretch>
            <a:fillRect/>
          </a:stretch>
        </p:blipFill>
        <p:spPr>
          <a:xfrm>
            <a:off x="75156" y="-710058"/>
            <a:ext cx="12024987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/>
          <a:srcRect r="458"/>
          <a:stretch/>
        </p:blipFill>
        <p:spPr>
          <a:xfrm>
            <a:off x="-8247" y="2720"/>
            <a:ext cx="12204935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1731" y="357810"/>
            <a:ext cx="9935817" cy="6062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EB05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31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7191" y="6356351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61731" y="983973"/>
            <a:ext cx="9935817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object 51"/>
          <p:cNvSpPr/>
          <p:nvPr userDrawn="1"/>
        </p:nvSpPr>
        <p:spPr>
          <a:xfrm>
            <a:off x="11614601" y="6347328"/>
            <a:ext cx="340036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4EB05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826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166100"/>
            <a:ext cx="3831438" cy="153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ТЕРРИТОРИАЛЬНЫЙ ОРГАН ФЕДЕРАЛЬНОЙ СЛУЖБЫ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СМОЛЕНСКОЙ ОБЛАСТИ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242134"/>
            <a:ext cx="4381965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ТЕРРИТОРИАЛЬНЫЙ ОРГАН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ФЕДЕРАЛЬНОЙ СЛУЖБЫ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ПО СМОЛЕНСКОЙ ОБЛАСТИ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1427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166100"/>
            <a:ext cx="3831438" cy="153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ТЕРРИТОРИАЛЬНЫЙ ОРГАН ФЕДЕРАЛЬНОЙ СЛУЖБЫ</a:t>
            </a:r>
          </a:p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  <a:b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ПО СМОЛЕНСКОЙ ОБЛАСТИ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295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137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49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cs typeface="Arial"/>
              </a:rPr>
              <a:t>ВЫВОДЫ</a:t>
            </a:r>
            <a:endParaRPr lang="ru-RU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341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0419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203294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cs typeface="Arial"/>
              </a:rPr>
              <a:t>СМОЛЕНСКСТАТ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26695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60514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cs typeface="Arial"/>
              </a:rPr>
              <a:t>СМОЛЕНСКСТАТ</a:t>
            </a:r>
            <a:endParaRPr lang="ru-RU"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633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4" y="118434"/>
            <a:ext cx="168009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cs typeface="Arial"/>
              </a:rPr>
              <a:t>СМОЛЕНСКСТАТ</a:t>
            </a:r>
            <a:endParaRPr lang="ru-RU"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9890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4" y="118434"/>
            <a:ext cx="176254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cs typeface="Arial"/>
              </a:rPr>
              <a:t>СМОЛЕНСКСТАТ</a:t>
            </a:r>
            <a:endParaRPr lang="ru-RU"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2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4" y="118434"/>
            <a:ext cx="168589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cs typeface="Arial"/>
              </a:rPr>
              <a:t>СМОЛЕНСКСТАТ</a:t>
            </a:r>
            <a:endParaRPr lang="ru-RU"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95184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4" y="118434"/>
            <a:ext cx="1862121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cs typeface="Arial"/>
              </a:rPr>
              <a:t>СМОЛЕНСКСТАТ</a:t>
            </a:r>
            <a:endParaRPr lang="ru-RU"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06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4" y="118434"/>
            <a:ext cx="177753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cs typeface="Arial"/>
              </a:rPr>
              <a:t>СМОЛЕНСКСТАТ</a:t>
            </a:r>
            <a:endParaRPr lang="ru-RU"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83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4" y="118434"/>
            <a:ext cx="205052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cs typeface="Arial"/>
              </a:rPr>
              <a:t>СМОЛЕНСКСТАТ</a:t>
            </a:r>
            <a:endParaRPr lang="ru-RU"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734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68759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cs typeface="Arial"/>
              </a:rPr>
              <a:t>СМОЛЕНСКСТАТ</a:t>
            </a:r>
            <a:endParaRPr lang="ru-RU"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6119913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725068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1500" b="1" spc="-45" dirty="0">
                <a:solidFill>
                  <a:srgbClr val="334286"/>
                </a:solidFill>
                <a:cs typeface="Arial"/>
              </a:rPr>
              <a:t>СМОЛЕНСКСТАТ</a:t>
            </a:r>
            <a:endParaRPr lang="ru-RU" sz="1500" dirty="0">
              <a:solidFill>
                <a:prstClr val="black"/>
              </a:solidFill>
              <a:cs typeface="Arial"/>
            </a:endParaRPr>
          </a:p>
          <a:p>
            <a:pPr marL="12700">
              <a:spcBef>
                <a:spcPts val="100"/>
              </a:spcBef>
            </a:pP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071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58237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60514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cs typeface="Arial"/>
              </a:rPr>
              <a:t>СМОЛЕНСКСТАТ</a:t>
            </a:r>
            <a:endParaRPr lang="ru-RU"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8501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203294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СМОЛЕНСКСТАТ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60514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СМОЛЕНСКСТАТ</a:t>
            </a:r>
            <a:endParaRPr lang="ru-RU" sz="1500" dirty="0">
              <a:latin typeface="+mn-lt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4" y="118434"/>
            <a:ext cx="168009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СМОЛЕНСКСТАТ</a:t>
            </a:r>
            <a:endParaRPr lang="ru-RU" sz="1500" dirty="0">
              <a:latin typeface="+mn-lt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  <p:sldLayoutId id="214748372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2068642" y="182957"/>
            <a:ext cx="9774733" cy="381755"/>
            <a:chOff x="1439586" y="4278651"/>
            <a:chExt cx="10403790" cy="381755"/>
          </a:xfrm>
        </p:grpSpPr>
        <p:sp>
          <p:nvSpPr>
            <p:cNvPr id="30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3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46" name="Рисунок 45" descr="C:\Users\p67-SidochenkovaOV\Desktop\Эмблем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578" y="355250"/>
            <a:ext cx="8910084" cy="59604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022059" y="1123781"/>
            <a:ext cx="5045548" cy="70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6000"/>
              </a:lnSpc>
              <a:spcBef>
                <a:spcPts val="1800"/>
              </a:spcBef>
              <a:spcAft>
                <a:spcPts val="0"/>
              </a:spcAft>
            </a:pPr>
            <a:r>
              <a:rPr lang="ru-RU" sz="4000" b="1" dirty="0">
                <a:gradFill>
                  <a:gsLst>
                    <a:gs pos="0">
                      <a:srgbClr val="E5262B"/>
                    </a:gs>
                    <a:gs pos="42000">
                      <a:srgbClr val="F8A924"/>
                    </a:gs>
                    <a:gs pos="74000">
                      <a:srgbClr val="50B052"/>
                    </a:gs>
                    <a:gs pos="100000">
                      <a:srgbClr val="179FDA"/>
                    </a:gs>
                  </a:gsLst>
                  <a:lin ang="0" scaled="0"/>
                </a:gradFill>
                <a:ea typeface="Calibri"/>
                <a:cs typeface="Times New Roman"/>
              </a:rPr>
              <a:t>Создаем будущее! 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624" y="6035498"/>
            <a:ext cx="7764626" cy="594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6000"/>
              </a:lnSpc>
              <a:spcBef>
                <a:spcPts val="1800"/>
              </a:spcBef>
              <a:spcAft>
                <a:spcPts val="0"/>
              </a:spcAft>
            </a:pPr>
            <a:r>
              <a:rPr lang="ru-RU" sz="3300" b="1" dirty="0" smtClean="0">
                <a:gradFill>
                  <a:gsLst>
                    <a:gs pos="0">
                      <a:srgbClr val="E5262B"/>
                    </a:gs>
                    <a:gs pos="42000">
                      <a:srgbClr val="F8A924"/>
                    </a:gs>
                    <a:gs pos="74000">
                      <a:srgbClr val="50B052"/>
                    </a:gs>
                    <a:gs pos="100000">
                      <a:srgbClr val="179FDA"/>
                    </a:gs>
                  </a:gsLst>
                  <a:lin ang="0" scaled="0"/>
                </a:gradFill>
                <a:ea typeface="Calibri"/>
                <a:cs typeface="Times New Roman"/>
              </a:rPr>
              <a:t>с 15 октября по 14 ноября 2021 года</a:t>
            </a:r>
            <a:endParaRPr lang="ru-RU" sz="3300" dirty="0">
              <a:effectLst/>
              <a:latin typeface="Times New Roman"/>
              <a:ea typeface="Times New Roman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549028" y="5699624"/>
            <a:ext cx="494109" cy="499100"/>
            <a:chOff x="9699206" y="5186436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6" y="5186436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1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57705" y="5664531"/>
            <a:ext cx="2956955" cy="72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" name="Прямоугольник 4"/>
          <p:cNvSpPr/>
          <p:nvPr/>
        </p:nvSpPr>
        <p:spPr>
          <a:xfrm>
            <a:off x="406534" y="602321"/>
            <a:ext cx="3916907" cy="1460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620500" y="5991472"/>
            <a:ext cx="2563505" cy="730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76233" y="1861878"/>
            <a:ext cx="4310974" cy="1347107"/>
          </a:xfrm>
          <a:prstGeom prst="rect">
            <a:avLst/>
          </a:prstGeom>
          <a:solidFill>
            <a:schemeClr val="bg1">
              <a:lumMod val="85000"/>
            </a:schemeClr>
          </a:solidFill>
          <a:ln w="349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bIns="0"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На портале </a:t>
            </a:r>
            <a:r>
              <a:rPr lang="ru-RU" sz="2400" dirty="0" smtClean="0">
                <a:solidFill>
                  <a:schemeClr val="tx1"/>
                </a:solidFill>
              </a:rPr>
              <a:t>«Госуслуги» 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октября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 ноября </a:t>
            </a:r>
            <a:r>
              <a:rPr lang="ru-RU" sz="2400" dirty="0" smtClean="0">
                <a:solidFill>
                  <a:schemeClr val="tx1"/>
                </a:solidFill>
              </a:rPr>
              <a:t>самостоятельно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560012" y="5301392"/>
            <a:ext cx="4310975" cy="1347107"/>
          </a:xfrm>
          <a:prstGeom prst="rect">
            <a:avLst/>
          </a:prstGeom>
          <a:solidFill>
            <a:schemeClr val="bg1">
              <a:lumMod val="85000"/>
            </a:schemeClr>
          </a:solidFill>
          <a:ln w="349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0"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Дождаться прихода переписчика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октября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ноября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115564" y="3584489"/>
            <a:ext cx="4310974" cy="1347107"/>
          </a:xfrm>
          <a:prstGeom prst="rect">
            <a:avLst/>
          </a:prstGeom>
          <a:solidFill>
            <a:schemeClr val="bg1">
              <a:lumMod val="85000"/>
            </a:schemeClr>
          </a:solidFill>
          <a:ln w="349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0"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Посетить стационарный участок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октября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ноября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16" y="3930751"/>
            <a:ext cx="2409825" cy="220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0" y="300861"/>
            <a:ext cx="26289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64987" y="416668"/>
            <a:ext cx="9308457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перепись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населения (ВПН-2020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7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пройдет </a:t>
            </a:r>
            <a:r>
              <a:rPr lang="ru-RU" sz="2400" b="1" dirty="0">
                <a:gradFill>
                  <a:gsLst>
                    <a:gs pos="0">
                      <a:srgbClr val="E5262B"/>
                    </a:gs>
                    <a:gs pos="42000">
                      <a:srgbClr val="F8A924"/>
                    </a:gs>
                    <a:gs pos="74000">
                      <a:srgbClr val="50B052"/>
                    </a:gs>
                    <a:gs pos="100000">
                      <a:srgbClr val="179FDA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Times New Roman"/>
              </a:rPr>
              <a:t>с 15 октября по </a:t>
            </a:r>
            <a:r>
              <a:rPr lang="ru-RU" sz="2400" b="1" dirty="0" smtClean="0">
                <a:gradFill>
                  <a:gsLst>
                    <a:gs pos="0">
                      <a:srgbClr val="E5262B"/>
                    </a:gs>
                    <a:gs pos="42000">
                      <a:srgbClr val="F8A924"/>
                    </a:gs>
                    <a:gs pos="74000">
                      <a:srgbClr val="50B052"/>
                    </a:gs>
                    <a:gs pos="100000">
                      <a:srgbClr val="179FDA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Times New Roman"/>
              </a:rPr>
              <a:t>14 </a:t>
            </a:r>
            <a:r>
              <a:rPr lang="ru-RU" sz="2400" b="1" dirty="0">
                <a:gradFill>
                  <a:gsLst>
                    <a:gs pos="0">
                      <a:srgbClr val="E5262B"/>
                    </a:gs>
                    <a:gs pos="42000">
                      <a:srgbClr val="F8A924"/>
                    </a:gs>
                    <a:gs pos="74000">
                      <a:srgbClr val="50B052"/>
                    </a:gs>
                    <a:gs pos="100000">
                      <a:srgbClr val="179FDA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Times New Roman"/>
              </a:rPr>
              <a:t>ноября 2021 </a:t>
            </a:r>
            <a:r>
              <a:rPr lang="ru-RU" sz="2400" b="1" dirty="0" smtClean="0">
                <a:gradFill>
                  <a:gsLst>
                    <a:gs pos="0">
                      <a:srgbClr val="E5262B"/>
                    </a:gs>
                    <a:gs pos="42000">
                      <a:srgbClr val="F8A924"/>
                    </a:gs>
                    <a:gs pos="74000">
                      <a:srgbClr val="50B052"/>
                    </a:gs>
                    <a:gs pos="100000">
                      <a:srgbClr val="179FDA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Times New Roman"/>
              </a:rPr>
              <a:t>года</a:t>
            </a:r>
            <a:endParaRPr lang="ru-RU" sz="2800" b="1" dirty="0" smtClean="0">
              <a:gradFill>
                <a:gsLst>
                  <a:gs pos="0">
                    <a:srgbClr val="E5262B"/>
                  </a:gs>
                  <a:gs pos="42000">
                    <a:srgbClr val="F8A924"/>
                  </a:gs>
                  <a:gs pos="74000">
                    <a:srgbClr val="50B052"/>
                  </a:gs>
                  <a:gs pos="100000">
                    <a:srgbClr val="179FDA"/>
                  </a:gs>
                </a:gsLst>
                <a:lin ang="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6214" y="2770957"/>
            <a:ext cx="34735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cap="all" dirty="0" smtClean="0"/>
              <a:t>Как</a:t>
            </a:r>
          </a:p>
          <a:p>
            <a:r>
              <a:rPr lang="ru-RU" sz="2800" b="1" cap="all" dirty="0" smtClean="0"/>
              <a:t>переписаться? </a:t>
            </a:r>
            <a:endParaRPr lang="ru-RU" sz="2800" b="1" cap="all" dirty="0"/>
          </a:p>
        </p:txBody>
      </p:sp>
      <p:sp>
        <p:nvSpPr>
          <p:cNvPr id="17" name="TextBox 16"/>
          <p:cNvSpPr txBox="1"/>
          <p:nvPr/>
        </p:nvSpPr>
        <p:spPr>
          <a:xfrm>
            <a:off x="5167240" y="4027211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или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665377" y="5744114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или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243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BEE1526-8792-BF47-90C8-D0A257E97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31" y="288427"/>
            <a:ext cx="12031191" cy="1136336"/>
          </a:xfrm>
        </p:spPr>
        <p:txBody>
          <a:bodyPr/>
          <a:lstStyle/>
          <a:p>
            <a:pPr algn="ctr"/>
            <a:r>
              <a:rPr lang="ru-RU" dirty="0" smtClean="0"/>
              <a:t>Всероссийская </a:t>
            </a:r>
            <a:r>
              <a:rPr lang="ru-RU" dirty="0"/>
              <a:t>перепись населения</a:t>
            </a:r>
            <a:r>
              <a:rPr lang="ru-RU" sz="2400" dirty="0"/>
              <a:t> – с 15 октября по 14 ноября 2021 года. Смоленскстат </a:t>
            </a:r>
            <a:r>
              <a:rPr lang="ru-RU" sz="2400" dirty="0" smtClean="0"/>
              <a:t>набирает кадры.</a:t>
            </a:r>
            <a:endParaRPr lang="ru-RU" sz="2000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2068642" y="182957"/>
            <a:ext cx="9774733" cy="381755"/>
            <a:chOff x="1439586" y="4278651"/>
            <a:chExt cx="10403790" cy="381755"/>
          </a:xfrm>
        </p:grpSpPr>
        <p:sp>
          <p:nvSpPr>
            <p:cNvPr id="3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3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" name="AutoShape 2" descr="Как принять участие в переписи через Госуслуги | www.adm-tavda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Как принять участие в переписи через Госуслуги | www.adm-tavda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 r="9570" b="21875"/>
          <a:stretch/>
        </p:blipFill>
        <p:spPr>
          <a:xfrm>
            <a:off x="460375" y="1871349"/>
            <a:ext cx="1029970" cy="9861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91339" y="1936593"/>
            <a:ext cx="1010655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СРОКИ РАБОТЫ И ВОЗНАГРАЖДЕНИЕ</a:t>
            </a:r>
          </a:p>
          <a:p>
            <a:r>
              <a:rPr lang="ru-RU" dirty="0" smtClean="0"/>
              <a:t>лиц</a:t>
            </a:r>
            <a:r>
              <a:rPr lang="ru-RU" dirty="0"/>
              <a:t>, привлекаемых в 2021 году на договорной основе, в соответствии </a:t>
            </a:r>
            <a:r>
              <a:rPr lang="ru-RU" dirty="0" smtClean="0"/>
              <a:t>с законодательством </a:t>
            </a:r>
            <a:r>
              <a:rPr lang="ru-RU" dirty="0"/>
              <a:t>Российской Федерации к выполнению работ ВПН:</a:t>
            </a:r>
          </a:p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803653"/>
              </p:ext>
            </p:extLst>
          </p:nvPr>
        </p:nvGraphicFramePr>
        <p:xfrm>
          <a:off x="1591340" y="3004577"/>
          <a:ext cx="9657685" cy="27093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66360"/>
                <a:gridCol w="3533775"/>
                <a:gridCol w="3257550"/>
              </a:tblGrid>
              <a:tr h="1304494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Категории привлекаемых лиц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Сроки привлечения и период выполнения работы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Вознаграждение</a:t>
                      </a:r>
                    </a:p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(рублей в месяц, включая подоходный налог)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42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Контролер полевого уровня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С 29 сентября по 25 ноября 2021 года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          20000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42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Переписчик счетного участка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С 15 октября по 14 ноября 2021 года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          18000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91340" y="5734602"/>
            <a:ext cx="9657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Стать контролером или переписчиком может гражданин Российской Федерации не моложе 18 лет, обладающий коммуникативными навыками и компьютерной грамотностью.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91158" y="1189213"/>
            <a:ext cx="3689472" cy="830997"/>
          </a:xfrm>
          <a:prstGeom prst="rect">
            <a:avLst/>
          </a:prstGeom>
          <a:solidFill>
            <a:schemeClr val="accent5">
              <a:lumMod val="60000"/>
              <a:lumOff val="40000"/>
              <a:alpha val="10000"/>
            </a:schemeClr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 smtClean="0"/>
              <a:t>г</a:t>
            </a:r>
            <a:r>
              <a:rPr lang="ru-RU" sz="1600" dirty="0" smtClean="0"/>
              <a:t>. Смоленск, ул. Тенишевой, д.17-А</a:t>
            </a:r>
          </a:p>
          <a:p>
            <a:r>
              <a:rPr lang="ru-RU" sz="1600" dirty="0" smtClean="0"/>
              <a:t>телефон: 8 (4812) </a:t>
            </a:r>
            <a:r>
              <a:rPr lang="ru-RU" sz="1600" dirty="0" smtClean="0"/>
              <a:t>64-71-62</a:t>
            </a:r>
            <a:endParaRPr lang="ru-RU" sz="1600" dirty="0" smtClean="0"/>
          </a:p>
          <a:p>
            <a:r>
              <a:rPr lang="ru-RU" sz="1600" dirty="0" smtClean="0"/>
              <a:t>электронная почта:</a:t>
            </a:r>
            <a:r>
              <a:rPr lang="en-US" sz="1600" dirty="0" smtClean="0"/>
              <a:t> </a:t>
            </a:r>
            <a:r>
              <a:rPr lang="en-US" sz="1600" dirty="0" smtClean="0"/>
              <a:t>p67_mail@gks.ru</a:t>
            </a:r>
            <a:endParaRPr lang="ru-RU" sz="1600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549028" y="5699624"/>
            <a:ext cx="494109" cy="499100"/>
            <a:chOff x="9699206" y="5186436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6" y="5186436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41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BEE1526-8792-BF47-90C8-D0A257E97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31" y="288427"/>
            <a:ext cx="12031191" cy="1136336"/>
          </a:xfrm>
        </p:spPr>
        <p:txBody>
          <a:bodyPr/>
          <a:lstStyle/>
          <a:p>
            <a:pPr algn="ctr"/>
            <a:r>
              <a:rPr lang="ru-RU" dirty="0" smtClean="0"/>
              <a:t>Всероссийская </a:t>
            </a:r>
            <a:r>
              <a:rPr lang="ru-RU" dirty="0"/>
              <a:t>перепись населения</a:t>
            </a:r>
            <a:r>
              <a:rPr lang="ru-RU" sz="2400" dirty="0"/>
              <a:t> – с 15 октября по 14 ноября 2021 года. Смоленскстат </a:t>
            </a:r>
            <a:r>
              <a:rPr lang="ru-RU" sz="2400" dirty="0" smtClean="0"/>
              <a:t>набирает кадры.</a:t>
            </a:r>
            <a:endParaRPr lang="ru-RU" sz="2000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2068642" y="182957"/>
            <a:ext cx="9774733" cy="381755"/>
            <a:chOff x="1439586" y="4278651"/>
            <a:chExt cx="10403790" cy="381755"/>
          </a:xfrm>
        </p:grpSpPr>
        <p:sp>
          <p:nvSpPr>
            <p:cNvPr id="3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3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" name="AutoShape 2" descr="Как принять участие в переписи через Госуслуги | www.adm-tavda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Как принять участие в переписи через Госуслуги | www.adm-tavda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 r="9570" b="21875"/>
          <a:stretch/>
        </p:blipFill>
        <p:spPr>
          <a:xfrm>
            <a:off x="460375" y="1871349"/>
            <a:ext cx="1029970" cy="9861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91339" y="2064189"/>
            <a:ext cx="10106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ФУНКЦИИ </a:t>
            </a:r>
            <a:r>
              <a:rPr lang="ru-RU" b="1" dirty="0"/>
              <a:t>ЛИЦ, ПРИВЛЕКАЕМЫХ К СБОРУ СВЕДЕНИЙ О НАСЕЛЕНИИ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91338" y="2492022"/>
            <a:ext cx="1010655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/>
              <a:t>Контролер полевого уровня: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dirty="0"/>
              <a:t>прохождение обучения порядку проведения ВПН и сбора сведений о населении;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dirty="0"/>
              <a:t>проведение предпереписной проверки на территории переписного участка;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dirty="0"/>
              <a:t>участие в подборе переписчиков, организация их работы и проведение контрольных мероприятий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(</a:t>
            </a:r>
            <a:r>
              <a:rPr lang="ru-RU" sz="1500" dirty="0"/>
              <a:t>в среднем 6 переписчиков);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dirty="0"/>
              <a:t>организация проведения ВПН на стационарном участке путем опроса населения, пришедшего на стационарный участок для прохождения переписи вне своего жилого помещения;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dirty="0"/>
              <a:t>обеспечение конфиденциальности данных, полученных в ходе опроса населения, а также хранение материально-технических средств и переписной документации.</a:t>
            </a:r>
          </a:p>
          <a:p>
            <a:r>
              <a:rPr lang="ru-RU" sz="1600" dirty="0"/>
              <a:t> </a:t>
            </a:r>
          </a:p>
          <a:p>
            <a:r>
              <a:rPr lang="ru-RU" sz="1600" b="1" i="1" u="sng" dirty="0"/>
              <a:t>Переписчик счетного участка: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dirty="0"/>
              <a:t>прохождение обучения порядку проведения ВПН и сбора сведений о населении;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dirty="0"/>
              <a:t>проведение ВПН на счетном участке путем посещения каждого жилого помещения и нежилого помещения;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dirty="0"/>
              <a:t>заполнение электронных переписных листов на мобильном устройстве, переписной документации и отчетов;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dirty="0"/>
              <a:t>обеспечение конфиденциальности данных, полученных в ходе опроса населения, а также хранение материально-технических средств и переписной документации.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91158" y="1189213"/>
            <a:ext cx="3689472" cy="830997"/>
          </a:xfrm>
          <a:prstGeom prst="rect">
            <a:avLst/>
          </a:prstGeom>
          <a:solidFill>
            <a:schemeClr val="accent5">
              <a:lumMod val="60000"/>
              <a:lumOff val="40000"/>
              <a:alpha val="10000"/>
            </a:schemeClr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 smtClean="0"/>
              <a:t>г</a:t>
            </a:r>
            <a:r>
              <a:rPr lang="ru-RU" sz="1600" dirty="0" smtClean="0"/>
              <a:t>. Смоленск, ул. Тенишевой, д.17-А</a:t>
            </a:r>
          </a:p>
          <a:p>
            <a:r>
              <a:rPr lang="ru-RU" sz="1600" dirty="0" smtClean="0"/>
              <a:t>телефон: 8 (4812) </a:t>
            </a:r>
            <a:r>
              <a:rPr lang="ru-RU" sz="1600" dirty="0" smtClean="0"/>
              <a:t>64-71-62</a:t>
            </a:r>
            <a:endParaRPr lang="ru-RU" sz="1600" dirty="0" smtClean="0"/>
          </a:p>
          <a:p>
            <a:r>
              <a:rPr lang="ru-RU" sz="1600" dirty="0" smtClean="0"/>
              <a:t>электронная почта:</a:t>
            </a:r>
            <a:r>
              <a:rPr lang="en-US" sz="1600" dirty="0" smtClean="0"/>
              <a:t> </a:t>
            </a:r>
            <a:r>
              <a:rPr lang="en-US" sz="1600" dirty="0" smtClean="0"/>
              <a:t>p67_mail@gks.ru</a:t>
            </a:r>
            <a:endParaRPr lang="ru-RU" sz="16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549028" y="5699624"/>
            <a:ext cx="494109" cy="499100"/>
            <a:chOff x="9699206" y="5186436"/>
            <a:chExt cx="440055" cy="444500"/>
          </a:xfrm>
        </p:grpSpPr>
        <p:sp>
          <p:nvSpPr>
            <p:cNvPr id="20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6" y="5186436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6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BEE1526-8792-BF47-90C8-D0A257E97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770" y="326347"/>
            <a:ext cx="10592130" cy="580282"/>
          </a:xfrm>
        </p:spPr>
        <p:txBody>
          <a:bodyPr/>
          <a:lstStyle/>
          <a:p>
            <a:pPr algn="ctr"/>
            <a:r>
              <a:rPr lang="ru-RU" dirty="0" smtClean="0"/>
              <a:t>«Волонтеры Переписи» </a:t>
            </a:r>
            <a:r>
              <a:rPr lang="ru-RU" sz="2400" dirty="0" smtClean="0"/>
              <a:t>с 15 октября по 14 ноября 2021 года</a:t>
            </a:r>
            <a:endParaRPr lang="ru-RU" sz="2400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2068642" y="182957"/>
            <a:ext cx="9774733" cy="381755"/>
            <a:chOff x="1439586" y="4278651"/>
            <a:chExt cx="10403790" cy="381755"/>
          </a:xfrm>
        </p:grpSpPr>
        <p:sp>
          <p:nvSpPr>
            <p:cNvPr id="3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3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6440916" y="1103902"/>
            <a:ext cx="5129295" cy="4507243"/>
            <a:chOff x="361769" y="1224471"/>
            <a:chExt cx="5129295" cy="4507243"/>
          </a:xfrm>
        </p:grpSpPr>
        <p:pic>
          <p:nvPicPr>
            <p:cNvPr id="14" name="Picture 7" descr="Мои документы логотип вектор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769" y="1224471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1342615" y="1358616"/>
              <a:ext cx="4023867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b="1" dirty="0" smtClean="0">
                  <a:solidFill>
                    <a:srgbClr val="334286"/>
                  </a:solidFill>
                  <a:cs typeface="Arial" panose="020B0604020202020204" pitchFamily="34" charset="0"/>
                </a:rPr>
                <a:t>Работа на стационарных  переписных участках в МФЦ</a:t>
              </a:r>
              <a:endParaRPr lang="ru-RU" b="1" dirty="0">
                <a:solidFill>
                  <a:srgbClr val="33428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342616" y="3109760"/>
              <a:ext cx="4148448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b="1" dirty="0" smtClean="0">
                  <a:solidFill>
                    <a:srgbClr val="334286"/>
                  </a:solidFill>
                  <a:cs typeface="Arial" panose="020B0604020202020204" pitchFamily="34" charset="0"/>
                </a:rPr>
                <a:t>Участие в областных и районных мероприятиях с целью информирования населения о ВПН-2020</a:t>
              </a:r>
              <a:endParaRPr lang="ru-RU" b="1" dirty="0">
                <a:solidFill>
                  <a:srgbClr val="33428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342616" y="4384778"/>
              <a:ext cx="4023868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b="1" dirty="0" smtClean="0">
                  <a:solidFill>
                    <a:srgbClr val="334286"/>
                  </a:solidFill>
                  <a:cs typeface="Arial" panose="020B0604020202020204" pitchFamily="34" charset="0"/>
                </a:rPr>
                <a:t>Участие в составе выездных групп для переписи на предприятиях и в организациях</a:t>
              </a:r>
              <a:endParaRPr lang="ru-RU" b="1" dirty="0">
                <a:solidFill>
                  <a:srgbClr val="33428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342616" y="1804938"/>
              <a:ext cx="4148447" cy="1040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dirty="0">
                  <a:solidFill>
                    <a:prstClr val="black"/>
                  </a:solidFill>
                  <a:cs typeface="Arial" panose="020B0604020202020204" pitchFamily="34" charset="0"/>
                </a:rPr>
                <a:t>оказание консультативной помощи жителям, пришедшим в многофункциональные центры предоставления государственных и муниципальных услуг с целью заполнения переписных листов Всероссийской переписи </a:t>
              </a:r>
              <a:r>
                <a:rPr lang="ru-RU" sz="11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населения </a:t>
              </a:r>
              <a:r>
                <a:rPr lang="ru-RU" sz="1100" dirty="0">
                  <a:solidFill>
                    <a:prstClr val="black"/>
                  </a:solidFill>
                  <a:cs typeface="Arial" panose="020B0604020202020204" pitchFamily="34" charset="0"/>
                </a:rPr>
                <a:t>в информационно-коммуникационной сети «Интернет» на «Едином портале государственных и муниципальных услуг (функций)»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342616" y="5069569"/>
              <a:ext cx="3693622" cy="634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dirty="0">
                  <a:solidFill>
                    <a:prstClr val="black"/>
                  </a:solidFill>
                  <a:cs typeface="Arial" panose="020B0604020202020204" pitchFamily="34" charset="0"/>
                </a:rPr>
                <a:t>информирование работающих о Всероссийской переписи населения и возможности предоставить </a:t>
              </a:r>
              <a:r>
                <a:rPr lang="ru-RU" sz="11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сведения о </a:t>
              </a:r>
              <a:r>
                <a:rPr lang="ru-RU" sz="1100" dirty="0">
                  <a:solidFill>
                    <a:prstClr val="black"/>
                  </a:solidFill>
                  <a:cs typeface="Arial" panose="020B0604020202020204" pitchFamily="34" charset="0"/>
                </a:rPr>
                <a:t>себе и членах своего домохозяйства переписчику по месту работы</a:t>
              </a: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74469" y="2947353"/>
              <a:ext cx="499201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74469" y="4230016"/>
              <a:ext cx="499201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69" y="3161300"/>
              <a:ext cx="720000" cy="720000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69" y="4616898"/>
              <a:ext cx="720000" cy="720000"/>
            </a:xfrm>
            <a:prstGeom prst="rect">
              <a:avLst/>
            </a:prstGeom>
          </p:spPr>
        </p:pic>
        <p:cxnSp>
          <p:nvCxnSpPr>
            <p:cNvPr id="55" name="Прямая соединительная линия 54"/>
            <p:cNvCxnSpPr/>
            <p:nvPr/>
          </p:nvCxnSpPr>
          <p:spPr>
            <a:xfrm>
              <a:off x="374469" y="5731714"/>
              <a:ext cx="499201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549028" y="5699624"/>
            <a:ext cx="494109" cy="499100"/>
            <a:chOff x="9699206" y="5186436"/>
            <a:chExt cx="440055" cy="444500"/>
          </a:xfrm>
        </p:grpSpPr>
        <p:sp>
          <p:nvSpPr>
            <p:cNvPr id="44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6" y="5186436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2F5BFD36-C0CC-D94C-A93D-050973449585}"/>
              </a:ext>
            </a:extLst>
          </p:cNvPr>
          <p:cNvCxnSpPr>
            <a:cxnSpLocks/>
          </p:cNvCxnSpPr>
          <p:nvPr/>
        </p:nvCxnSpPr>
        <p:spPr>
          <a:xfrm>
            <a:off x="4626029" y="1117903"/>
            <a:ext cx="0" cy="4540377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54" y="1424170"/>
            <a:ext cx="3048317" cy="3048317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25483" y="1227414"/>
            <a:ext cx="41397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334286"/>
                </a:solidFill>
                <a:cs typeface="Arial" panose="020B0604020202020204" pitchFamily="34" charset="0"/>
              </a:rPr>
              <a:t>К работам привлекаются волонтеры в возрасте 18-50 лет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48595" y="4109447"/>
            <a:ext cx="577575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48595" y="5611145"/>
            <a:ext cx="577575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166851" y="4755257"/>
            <a:ext cx="5115144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Регистрация </a:t>
            </a:r>
            <a:r>
              <a:rPr lang="ru-RU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кандидатов в волонтерский </a:t>
            </a:r>
            <a:r>
              <a:rPr lang="ru-RU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корпус по </a:t>
            </a:r>
            <a:r>
              <a:rPr lang="ru-RU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ссылке: </a:t>
            </a:r>
            <a:r>
              <a:rPr lang="ru-RU" sz="2000" i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перепись2020.добро.рф</a:t>
            </a:r>
            <a:endParaRPr lang="ru-RU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 rot="16200000">
            <a:off x="972067" y="4319573"/>
            <a:ext cx="6643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4286"/>
                </a:solidFill>
                <a:cs typeface="Arial" panose="020B0604020202020204" pitchFamily="34" charset="0"/>
              </a:rPr>
              <a:t>2021</a:t>
            </a:r>
            <a:endParaRPr lang="ru-RU" sz="1600" b="1" dirty="0">
              <a:solidFill>
                <a:srgbClr val="334286"/>
              </a:solidFill>
              <a:cs typeface="Arial" panose="020B060402020202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9" y="4433050"/>
            <a:ext cx="789784" cy="7897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3506" y="4342268"/>
            <a:ext cx="3894464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 1 августа по 15 сентября</a:t>
            </a:r>
            <a:endParaRPr lang="ru-RU" sz="22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307975" y="2406495"/>
            <a:ext cx="11521229" cy="60605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07975" y="3088923"/>
            <a:ext cx="11521229" cy="60605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07974" y="3801305"/>
            <a:ext cx="11521229" cy="60605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2146" y="4540093"/>
            <a:ext cx="11521229" cy="60605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22146" y="5337476"/>
            <a:ext cx="11521229" cy="60605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2146" y="1669304"/>
            <a:ext cx="11521229" cy="60605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BEE1526-8792-BF47-90C8-D0A257E97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890" y="288427"/>
            <a:ext cx="10678493" cy="540914"/>
          </a:xfrm>
        </p:spPr>
        <p:txBody>
          <a:bodyPr/>
          <a:lstStyle/>
          <a:p>
            <a:pPr algn="ctr"/>
            <a:r>
              <a:rPr lang="ru-RU" dirty="0" smtClean="0"/>
              <a:t>Перепись на «Госуслугах» </a:t>
            </a:r>
            <a:r>
              <a:rPr lang="ru-RU" sz="2400" dirty="0" smtClean="0"/>
              <a:t>с </a:t>
            </a:r>
            <a:r>
              <a:rPr lang="ru-RU" sz="2400" dirty="0"/>
              <a:t>15 октября по 08 ноября 2021 года</a:t>
            </a:r>
          </a:p>
          <a:p>
            <a:pPr algn="ctr"/>
            <a:endParaRPr lang="ru-RU" sz="2400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2068642" y="182957"/>
            <a:ext cx="9774733" cy="381755"/>
            <a:chOff x="1439586" y="4278651"/>
            <a:chExt cx="10403790" cy="381755"/>
          </a:xfrm>
        </p:grpSpPr>
        <p:sp>
          <p:nvSpPr>
            <p:cNvPr id="3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3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" name="AutoShape 2" descr="Как принять участие в переписи через Госуслуги | www.adm-tavda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Как принять участие в переписи через Госуслуги | www.adm-tavda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A5D95EF-2A6E-4E46-8E57-FE3F93993080}"/>
              </a:ext>
            </a:extLst>
          </p:cNvPr>
          <p:cNvSpPr txBox="1"/>
          <p:nvPr/>
        </p:nvSpPr>
        <p:spPr>
          <a:xfrm>
            <a:off x="322146" y="671899"/>
            <a:ext cx="11570816" cy="592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>
              <a:lnSpc>
                <a:spcPct val="107000"/>
              </a:lnSpc>
            </a:pPr>
            <a:endParaRPr lang="ru-RU" b="1" dirty="0" smtClean="0">
              <a:solidFill>
                <a:prstClr val="black"/>
              </a:solidFill>
              <a:ea typeface="Calibri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ПРЕИМУЩЕСТВА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ПЕРЕПИСИ ЧЕРЕЗ ИНТЕРНЕТ:</a:t>
            </a:r>
          </a:p>
          <a:p>
            <a:endParaRPr lang="ru-RU" sz="1400" dirty="0">
              <a:solidFill>
                <a:prstClr val="black"/>
              </a:solidFill>
            </a:endParaRPr>
          </a:p>
          <a:p>
            <a:r>
              <a:rPr lang="ru-RU" sz="1600" b="1" cap="all" dirty="0" smtClean="0">
                <a:solidFill>
                  <a:srgbClr val="00B0F0"/>
                </a:solidFill>
              </a:rPr>
              <a:t>- ПОЛНОСТЬЮ </a:t>
            </a:r>
            <a:r>
              <a:rPr lang="ru-RU" sz="1600" b="1" cap="all" dirty="0">
                <a:solidFill>
                  <a:srgbClr val="00B0F0"/>
                </a:solidFill>
              </a:rPr>
              <a:t>БЕЗОПАСНО ДЛЯ ЗДОРОВЬЯ ПОЛЬЗОВАТЕЛЯ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Не </a:t>
            </a:r>
            <a:r>
              <a:rPr lang="ru-RU" sz="1200" dirty="0">
                <a:solidFill>
                  <a:srgbClr val="000000"/>
                </a:solidFill>
              </a:rPr>
              <a:t>потребует дополнительных социальных контактов.</a:t>
            </a:r>
          </a:p>
          <a:p>
            <a:endParaRPr lang="ru-RU" sz="1400" b="1" cap="all" dirty="0" smtClean="0">
              <a:solidFill>
                <a:srgbClr val="F6A723"/>
              </a:solidFill>
            </a:endParaRPr>
          </a:p>
          <a:p>
            <a:r>
              <a:rPr lang="ru-RU" sz="1600" b="1" cap="all" dirty="0" smtClean="0">
                <a:solidFill>
                  <a:srgbClr val="00B0F0"/>
                </a:solidFill>
              </a:rPr>
              <a:t>- ВСЕ </a:t>
            </a:r>
            <a:r>
              <a:rPr lang="ru-RU" sz="1600" b="1" cap="all" dirty="0">
                <a:solidFill>
                  <a:srgbClr val="00B0F0"/>
                </a:solidFill>
              </a:rPr>
              <a:t>ДАННЫЕ ХОРОШО ЗАЩИЩЕНЫ И ПЕРЕДАЮТСЯ В ЗАШИФРОВАННОМ ВИДЕ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Портал </a:t>
            </a:r>
            <a:r>
              <a:rPr lang="ru-RU" sz="1200" dirty="0">
                <a:solidFill>
                  <a:srgbClr val="000000"/>
                </a:solidFill>
              </a:rPr>
              <a:t>«Госуслуги» полностью защищен от взлома, аттестован на обработку конфиденциальной информации и персональных данных по требованиям </a:t>
            </a:r>
            <a:r>
              <a:rPr lang="ru-RU" sz="1200" dirty="0" smtClean="0">
                <a:solidFill>
                  <a:srgbClr val="000000"/>
                </a:solidFill>
              </a:rPr>
              <a:t>класса</a:t>
            </a:r>
            <a:r>
              <a:rPr lang="ru-RU" sz="1200" dirty="0">
                <a:solidFill>
                  <a:srgbClr val="000000"/>
                </a:solidFill>
              </a:rPr>
              <a:t> К1.</a:t>
            </a:r>
          </a:p>
          <a:p>
            <a:endParaRPr lang="ru-RU" sz="1400" dirty="0" smtClean="0">
              <a:solidFill>
                <a:prstClr val="black"/>
              </a:solidFill>
            </a:endParaRPr>
          </a:p>
          <a:p>
            <a:r>
              <a:rPr lang="ru-RU" sz="1600" b="1" cap="all" dirty="0" smtClean="0">
                <a:solidFill>
                  <a:srgbClr val="00B0F0"/>
                </a:solidFill>
              </a:rPr>
              <a:t>- ЭКОНОМИЯ </a:t>
            </a:r>
            <a:r>
              <a:rPr lang="ru-RU" sz="1600" b="1" cap="all" dirty="0">
                <a:solidFill>
                  <a:srgbClr val="00B0F0"/>
                </a:solidFill>
              </a:rPr>
              <a:t>ВРЕМЕНИ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Часть </a:t>
            </a:r>
            <a:r>
              <a:rPr lang="ru-RU" sz="1200" dirty="0">
                <a:solidFill>
                  <a:srgbClr val="000000"/>
                </a:solidFill>
              </a:rPr>
              <a:t>данных (с разрешения пользователя) подгружается из общедоступных баз – например, материал стен и дата постройки дома.</a:t>
            </a:r>
          </a:p>
          <a:p>
            <a:endParaRPr lang="ru-RU" sz="1400" dirty="0" smtClean="0">
              <a:solidFill>
                <a:prstClr val="black"/>
              </a:solidFill>
            </a:endParaRPr>
          </a:p>
          <a:p>
            <a:r>
              <a:rPr lang="ru-RU" sz="1600" b="1" cap="all" dirty="0" smtClean="0">
                <a:solidFill>
                  <a:srgbClr val="00B0F0"/>
                </a:solidFill>
              </a:rPr>
              <a:t>- УДОБСТВО</a:t>
            </a:r>
            <a:endParaRPr lang="ru-RU" sz="1600" b="1" cap="all" dirty="0">
              <a:solidFill>
                <a:srgbClr val="00B0F0"/>
              </a:solidFill>
            </a:endParaRPr>
          </a:p>
          <a:p>
            <a:r>
              <a:rPr lang="ru-RU" sz="1200" dirty="0" smtClean="0">
                <a:solidFill>
                  <a:srgbClr val="000000"/>
                </a:solidFill>
              </a:rPr>
              <a:t>Можно </a:t>
            </a:r>
            <a:r>
              <a:rPr lang="ru-RU" sz="1200" dirty="0">
                <a:solidFill>
                  <a:srgbClr val="000000"/>
                </a:solidFill>
              </a:rPr>
              <a:t>заполнять на любом имеющемся устройстве – смартфоне, планшете, компьютере.</a:t>
            </a:r>
          </a:p>
          <a:p>
            <a:endParaRPr lang="ru-RU" sz="1400" dirty="0" smtClean="0">
              <a:solidFill>
                <a:prstClr val="black"/>
              </a:solidFill>
            </a:endParaRPr>
          </a:p>
          <a:p>
            <a:r>
              <a:rPr lang="ru-RU" sz="1600" b="1" cap="all" dirty="0" smtClean="0">
                <a:solidFill>
                  <a:srgbClr val="00B0F0"/>
                </a:solidFill>
              </a:rPr>
              <a:t>- ВРЕМЯ ВЫБИРАЕТЕ ВЫ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Можно заполнить в любое время, днем, вечером, ночью или утром, когда вам удобно. Портал «Госуслуги» работает круглосуточно. Если вас отвлекли дела, сохраните данные, продолжите перепись чуть позже. Главное – завершить заполнение до конца периода электронной переписи.</a:t>
            </a:r>
          </a:p>
          <a:p>
            <a:endParaRPr lang="ru-RU" sz="1400" dirty="0" smtClean="0">
              <a:solidFill>
                <a:prstClr val="black"/>
              </a:solidFill>
            </a:endParaRPr>
          </a:p>
          <a:p>
            <a:r>
              <a:rPr lang="ru-RU" sz="1600" b="1" cap="all" dirty="0" smtClean="0">
                <a:solidFill>
                  <a:srgbClr val="00B0F0"/>
                </a:solidFill>
              </a:rPr>
              <a:t>- МЕСТО </a:t>
            </a:r>
            <a:r>
              <a:rPr lang="ru-RU" sz="1600" b="1" cap="all" dirty="0">
                <a:solidFill>
                  <a:srgbClr val="00B0F0"/>
                </a:solidFill>
              </a:rPr>
              <a:t>ВЫБИРАЕТЕ ВЫ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Можно </a:t>
            </a:r>
            <a:r>
              <a:rPr lang="ru-RU" sz="1200" dirty="0">
                <a:solidFill>
                  <a:srgbClr val="000000"/>
                </a:solidFill>
              </a:rPr>
              <a:t>заполнить в любом месте, где бы вы ни находились в этот момент – дома, на даче, в поездке, на работе или в гостях. Даже если вы находитесь на отдыхе за границей. Главное – чтобы работал интернет.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549028" y="5699624"/>
            <a:ext cx="494109" cy="499100"/>
            <a:chOff x="9699206" y="5186436"/>
            <a:chExt cx="440055" cy="444500"/>
          </a:xfrm>
        </p:grpSpPr>
        <p:sp>
          <p:nvSpPr>
            <p:cNvPr id="23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6" y="5186436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915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2068642" y="182957"/>
            <a:ext cx="9774733" cy="381755"/>
            <a:chOff x="1439586" y="4278651"/>
            <a:chExt cx="10403790" cy="381755"/>
          </a:xfrm>
        </p:grpSpPr>
        <p:sp>
          <p:nvSpPr>
            <p:cNvPr id="3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3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A5D95EF-2A6E-4E46-8E57-FE3F93993080}"/>
              </a:ext>
            </a:extLst>
          </p:cNvPr>
          <p:cNvSpPr txBox="1"/>
          <p:nvPr/>
        </p:nvSpPr>
        <p:spPr>
          <a:xfrm>
            <a:off x="322146" y="958990"/>
            <a:ext cx="1157081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ЧТО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НУЖНО, ЧТОБЫ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ПРОЙТИ ПЕРЕПИСЬ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НА «ГОСУСЛУГАХ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»? :</a:t>
            </a:r>
          </a:p>
          <a:p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b="1" cap="all" dirty="0" smtClean="0">
                <a:solidFill>
                  <a:srgbClr val="4FAF51"/>
                </a:solidFill>
              </a:rPr>
              <a:t>             </a:t>
            </a:r>
            <a:r>
              <a:rPr lang="ru-RU" b="1" dirty="0" smtClean="0">
                <a:solidFill>
                  <a:srgbClr val="00B0F0"/>
                </a:solidFill>
              </a:rPr>
              <a:t>Стандартная </a:t>
            </a:r>
            <a:r>
              <a:rPr lang="ru-RU" b="1" dirty="0">
                <a:solidFill>
                  <a:srgbClr val="00B0F0"/>
                </a:solidFill>
              </a:rPr>
              <a:t>или подтвержденная учетная запись на «Госуслугах</a:t>
            </a:r>
            <a:r>
              <a:rPr lang="ru-RU" b="1" dirty="0" smtClean="0">
                <a:solidFill>
                  <a:srgbClr val="00B0F0"/>
                </a:solidFill>
              </a:rPr>
              <a:t>»</a:t>
            </a:r>
          </a:p>
          <a:p>
            <a:endParaRPr lang="ru-RU" sz="1600" dirty="0">
              <a:solidFill>
                <a:srgbClr val="000000"/>
              </a:solidFill>
            </a:endParaRPr>
          </a:p>
          <a:p>
            <a:endParaRPr lang="ru-RU" sz="1600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  <a:p>
            <a:endParaRPr lang="ru-RU" sz="1600" dirty="0" smtClean="0">
              <a:solidFill>
                <a:prstClr val="black"/>
              </a:solidFill>
            </a:endParaRPr>
          </a:p>
          <a:p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4" name="AutoShape 2" descr="Как принять участие в переписи через Госуслуги | www.adm-tavda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Как принять участие в переписи через Госуслуги | www.adm-tavda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3747" y="1626772"/>
            <a:ext cx="698580" cy="60605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86662" y="3767519"/>
            <a:ext cx="712751" cy="60605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86662" y="5622393"/>
            <a:ext cx="712751" cy="60605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78" y="1701993"/>
            <a:ext cx="4857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15" y="3841947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28" y="5701719"/>
            <a:ext cx="5238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88062" y="3753416"/>
            <a:ext cx="9895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Смартфон или планшет с операционной системой </a:t>
            </a:r>
            <a:r>
              <a:rPr lang="ru-RU" b="1" dirty="0" err="1">
                <a:solidFill>
                  <a:srgbClr val="00B0F0"/>
                </a:solidFill>
              </a:rPr>
              <a:t>Андроид</a:t>
            </a:r>
            <a:r>
              <a:rPr lang="ru-RU" b="1" dirty="0">
                <a:solidFill>
                  <a:srgbClr val="00B0F0"/>
                </a:solidFill>
              </a:rPr>
              <a:t> или </a:t>
            </a:r>
            <a:r>
              <a:rPr lang="ru-RU" b="1" dirty="0" err="1">
                <a:solidFill>
                  <a:srgbClr val="00B0F0"/>
                </a:solidFill>
              </a:rPr>
              <a:t>iOS</a:t>
            </a:r>
            <a:r>
              <a:rPr lang="ru-RU" b="1" dirty="0">
                <a:solidFill>
                  <a:srgbClr val="00B0F0"/>
                </a:solidFill>
              </a:rPr>
              <a:t>, компьютер с операционной системой </a:t>
            </a:r>
            <a:r>
              <a:rPr lang="ru-RU" b="1" dirty="0" err="1">
                <a:solidFill>
                  <a:srgbClr val="00B0F0"/>
                </a:solidFill>
              </a:rPr>
              <a:t>Windows</a:t>
            </a:r>
            <a:r>
              <a:rPr lang="ru-RU" b="1" dirty="0">
                <a:solidFill>
                  <a:srgbClr val="00B0F0"/>
                </a:solidFill>
              </a:rPr>
              <a:t> или </a:t>
            </a:r>
            <a:r>
              <a:rPr lang="ru-RU" b="1" dirty="0" err="1">
                <a:solidFill>
                  <a:srgbClr val="00B0F0"/>
                </a:solidFill>
              </a:rPr>
              <a:t>iOS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7316" y="5787076"/>
            <a:ext cx="2320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Доступ в интернет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47558" y="1985199"/>
            <a:ext cx="89064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СТАНДАРТНАЯ УЧЕТНАЯ ЗАПИСЬ ТРЕБУЕТ</a:t>
            </a:r>
          </a:p>
          <a:p>
            <a:r>
              <a:rPr lang="ru-RU" sz="1200" dirty="0"/>
              <a:t>- Паспортные данные.</a:t>
            </a:r>
          </a:p>
          <a:p>
            <a:r>
              <a:rPr lang="ru-RU" sz="1200" dirty="0"/>
              <a:t>- СНИЛС – уникальный номер индивидуального лицевого счета застрахованного лица в системе обязательного пенсионного страхования.</a:t>
            </a:r>
          </a:p>
          <a:p>
            <a:r>
              <a:rPr lang="ru-RU" sz="1200" dirty="0"/>
              <a:t>- Номер мобильного телефона.</a:t>
            </a:r>
          </a:p>
          <a:p>
            <a:r>
              <a:rPr lang="ru-RU" sz="1200" dirty="0"/>
              <a:t>- Автоматическая проверка введенных данных происходит в течение 5-15 минут.</a:t>
            </a:r>
          </a:p>
          <a:p>
            <a:endParaRPr lang="ru-RU" sz="1200" dirty="0"/>
          </a:p>
          <a:p>
            <a:r>
              <a:rPr lang="ru-RU" sz="1200" dirty="0"/>
              <a:t>ПОДТВЕРЖДЕННЫЙ АККАУНТ ИМЕЕТ ПОЛНЫЙ ДОСТУП КО ВСЕМ ЭЛЕКТРОННЫМ ГОСУДАРСТВЕННЫМ УСЛУГАМ.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79457" y="4373575"/>
            <a:ext cx="105566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На компьютере, планшете или смартфоне можно пройти перепись, авторизовавшись на сайте. </a:t>
            </a:r>
            <a:endParaRPr lang="ru-RU" sz="1200" dirty="0" smtClean="0"/>
          </a:p>
          <a:p>
            <a:endParaRPr lang="ru-RU" sz="1200" dirty="0"/>
          </a:p>
          <a:p>
            <a:r>
              <a:rPr lang="ru-RU" sz="1200" dirty="0" smtClean="0"/>
              <a:t>СПОСОБЫ ЭЛЕКТРОННОЙ ПЕРЕПИСИ НА «ГОСУСЛУГАХ»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Официальное мобильное приложение –</a:t>
            </a:r>
            <a:r>
              <a:rPr lang="ru-RU" sz="1200" dirty="0"/>
              <a:t> </a:t>
            </a:r>
            <a:r>
              <a:rPr lang="ru-RU" sz="1200" dirty="0" smtClean="0"/>
              <a:t>нужно </a:t>
            </a:r>
            <a:r>
              <a:rPr lang="ru-RU" sz="1200" dirty="0"/>
              <a:t>установить из официального магазина приложений </a:t>
            </a:r>
            <a:r>
              <a:rPr lang="ru-RU" sz="1200" dirty="0" err="1"/>
              <a:t>Google</a:t>
            </a:r>
            <a:r>
              <a:rPr lang="ru-RU" sz="1200" dirty="0"/>
              <a:t> </a:t>
            </a:r>
            <a:r>
              <a:rPr lang="ru-RU" sz="1200" dirty="0" err="1"/>
              <a:t>Play</a:t>
            </a:r>
            <a:r>
              <a:rPr lang="ru-RU" sz="1200" dirty="0"/>
              <a:t> или </a:t>
            </a:r>
            <a:r>
              <a:rPr lang="ru-RU" sz="1200" dirty="0" err="1"/>
              <a:t>AppStore</a:t>
            </a:r>
            <a:r>
              <a:rPr lang="ru-RU" sz="120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Браузер на </a:t>
            </a:r>
            <a:r>
              <a:rPr lang="ru-RU" sz="1200" dirty="0"/>
              <a:t>сайте </a:t>
            </a:r>
            <a:r>
              <a:rPr lang="ru-RU" sz="1200" dirty="0" smtClean="0"/>
              <a:t>GOSUSLUGI.RU – </a:t>
            </a:r>
            <a:r>
              <a:rPr lang="ru-RU" sz="1200" dirty="0"/>
              <a:t>н</a:t>
            </a:r>
            <a:r>
              <a:rPr lang="ru-RU" sz="1200" dirty="0" smtClean="0"/>
              <a:t>а </a:t>
            </a:r>
            <a:r>
              <a:rPr lang="ru-RU" sz="1200" dirty="0"/>
              <a:t>компьютере, планшете или смартфоне можно пройти перепись, авторизовавшись на </a:t>
            </a:r>
            <a:r>
              <a:rPr lang="ru-RU" sz="1200" dirty="0" smtClean="0"/>
              <a:t>сайте.</a:t>
            </a:r>
            <a:endParaRPr lang="ru-RU" sz="1200" dirty="0"/>
          </a:p>
        </p:txBody>
      </p:sp>
      <p:sp>
        <p:nvSpPr>
          <p:cNvPr id="35" name="Текст 2">
            <a:extLst>
              <a:ext uri="{FF2B5EF4-FFF2-40B4-BE49-F238E27FC236}">
                <a16:creationId xmlns="" xmlns:a16="http://schemas.microsoft.com/office/drawing/2014/main" id="{7BEE1526-8792-BF47-90C8-D0A257E97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890" y="288427"/>
            <a:ext cx="10678493" cy="540914"/>
          </a:xfrm>
        </p:spPr>
        <p:txBody>
          <a:bodyPr/>
          <a:lstStyle/>
          <a:p>
            <a:pPr algn="ctr"/>
            <a:r>
              <a:rPr lang="ru-RU" dirty="0" smtClean="0"/>
              <a:t>Перепись на «Госуслугах» </a:t>
            </a:r>
            <a:r>
              <a:rPr lang="ru-RU" sz="2400" dirty="0" smtClean="0"/>
              <a:t>с </a:t>
            </a:r>
            <a:r>
              <a:rPr lang="ru-RU" sz="2400" dirty="0"/>
              <a:t>15 октября по 08 ноября 2021 года</a:t>
            </a:r>
          </a:p>
          <a:p>
            <a:pPr algn="ctr"/>
            <a:endParaRPr lang="ru-RU" sz="2400" dirty="0"/>
          </a:p>
        </p:txBody>
      </p: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549028" y="5699624"/>
            <a:ext cx="494109" cy="499100"/>
            <a:chOff x="9699206" y="5186436"/>
            <a:chExt cx="440055" cy="444500"/>
          </a:xfrm>
        </p:grpSpPr>
        <p:sp>
          <p:nvSpPr>
            <p:cNvPr id="3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6" y="5186436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03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2068642" y="182957"/>
            <a:ext cx="9774733" cy="381755"/>
            <a:chOff x="1439586" y="4278651"/>
            <a:chExt cx="10403790" cy="381755"/>
          </a:xfrm>
        </p:grpSpPr>
        <p:sp>
          <p:nvSpPr>
            <p:cNvPr id="3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3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A5D95EF-2A6E-4E46-8E57-FE3F93993080}"/>
              </a:ext>
            </a:extLst>
          </p:cNvPr>
          <p:cNvSpPr txBox="1"/>
          <p:nvPr/>
        </p:nvSpPr>
        <p:spPr>
          <a:xfrm>
            <a:off x="322146" y="958990"/>
            <a:ext cx="11570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prstClr val="black"/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КАК ПЕРЕПИСАТЬСЯ НА ПОРТАЛЕ «ГОСУЛУГИ»?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b="1" cap="all" dirty="0" smtClean="0">
                <a:solidFill>
                  <a:srgbClr val="4FAF51"/>
                </a:solidFill>
                <a:latin typeface="Roboto"/>
              </a:rPr>
              <a:t>             </a:t>
            </a:r>
            <a:endParaRPr lang="ru-RU" sz="1600" dirty="0">
              <a:solidFill>
                <a:srgbClr val="000000"/>
              </a:solidFill>
              <a:latin typeface="inherit"/>
            </a:endParaRPr>
          </a:p>
          <a:p>
            <a:endParaRPr lang="ru-RU" sz="1600" dirty="0" smtClean="0">
              <a:solidFill>
                <a:srgbClr val="000000"/>
              </a:solidFill>
              <a:latin typeface="inherit"/>
            </a:endParaRPr>
          </a:p>
          <a:p>
            <a:endParaRPr lang="ru-RU" sz="1600" dirty="0">
              <a:solidFill>
                <a:srgbClr val="000000"/>
              </a:solidFill>
              <a:latin typeface="inherit"/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Как принять участие в переписи через Госуслуги | www.adm-tavda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Как принять участие в переписи через Госуслуги | www.adm-tavda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3774" y="1923983"/>
            <a:ext cx="9722078" cy="60605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Авторизуйтесь на сайте </a:t>
            </a:r>
            <a:r>
              <a:rPr lang="ru-RU" dirty="0" smtClean="0">
                <a:solidFill>
                  <a:schemeClr val="tx1"/>
                </a:solidFill>
              </a:rPr>
              <a:t>или в мобильном </a:t>
            </a:r>
            <a:r>
              <a:rPr lang="ru-RU" dirty="0">
                <a:solidFill>
                  <a:schemeClr val="tx1"/>
                </a:solidFill>
              </a:rPr>
              <a:t>приложении </a:t>
            </a:r>
            <a:r>
              <a:rPr lang="ru-RU" dirty="0" smtClean="0">
                <a:solidFill>
                  <a:schemeClr val="tx1"/>
                </a:solidFill>
              </a:rPr>
              <a:t>портала «Госуслуги».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333775" y="2814581"/>
            <a:ext cx="9722078" cy="60605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Выберите услугу «Пройти перепись населения».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333774" y="3713835"/>
            <a:ext cx="9722078" cy="60605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Заполните ответы на вопросы. Перепишите не только себя, но и всех, с кем живете в одном жилище. Нажмите кнопку «Завершить», когда заполните все ответы.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333774" y="4609506"/>
            <a:ext cx="9722078" cy="101767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Получите на почту и на мобильный телефон QR-код на домохозяйство и цифровой код на каждого члена домохозяйства. Предъявите их переписчику, который придет к вам домой. Это нужно для защиты от дублирования записей в базе данных Росстата.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6171322" y="2581451"/>
            <a:ext cx="288000" cy="180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 rot="5400000">
            <a:off x="6171322" y="3470235"/>
            <a:ext cx="288000" cy="180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Стрелка вправо 39"/>
          <p:cNvSpPr/>
          <p:nvPr/>
        </p:nvSpPr>
        <p:spPr>
          <a:xfrm rot="5400000">
            <a:off x="6171322" y="4371107"/>
            <a:ext cx="288000" cy="180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Текст 2">
            <a:extLst>
              <a:ext uri="{FF2B5EF4-FFF2-40B4-BE49-F238E27FC236}">
                <a16:creationId xmlns="" xmlns:a16="http://schemas.microsoft.com/office/drawing/2014/main" id="{7BEE1526-8792-BF47-90C8-D0A257E97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890" y="288427"/>
            <a:ext cx="10678493" cy="540914"/>
          </a:xfrm>
        </p:spPr>
        <p:txBody>
          <a:bodyPr/>
          <a:lstStyle/>
          <a:p>
            <a:pPr algn="ctr"/>
            <a:r>
              <a:rPr lang="ru-RU" dirty="0" smtClean="0"/>
              <a:t>Перепись на «Госуслугах» </a:t>
            </a:r>
            <a:r>
              <a:rPr lang="ru-RU" sz="2400" dirty="0" smtClean="0"/>
              <a:t>с </a:t>
            </a:r>
            <a:r>
              <a:rPr lang="ru-RU" sz="2400" dirty="0"/>
              <a:t>15 октября по 08 ноября 2021 года</a:t>
            </a:r>
          </a:p>
          <a:p>
            <a:pPr algn="ctr"/>
            <a:endParaRPr lang="ru-RU" sz="2400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549028" y="5699624"/>
            <a:ext cx="494109" cy="499100"/>
            <a:chOff x="9699206" y="5186436"/>
            <a:chExt cx="440055" cy="4445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6" y="5186436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5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6552</TotalTime>
  <Words>726</Words>
  <Application>Microsoft Office PowerPoint</Application>
  <PresentationFormat>Произвольный</PresentationFormat>
  <Paragraphs>112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Сидоченкова О.В.</dc:creator>
  <cp:lastModifiedBy>Сидоченкова Ольга Викторовна</cp:lastModifiedBy>
  <cp:revision>500</cp:revision>
  <cp:lastPrinted>2021-08-19T11:27:07Z</cp:lastPrinted>
  <dcterms:created xsi:type="dcterms:W3CDTF">2020-03-31T09:31:17Z</dcterms:created>
  <dcterms:modified xsi:type="dcterms:W3CDTF">2021-08-19T11:27:28Z</dcterms:modified>
</cp:coreProperties>
</file>