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1/18/2022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2" y="1381258"/>
            <a:ext cx="8001000" cy="2971801"/>
          </a:xfrm>
        </p:spPr>
        <p:txBody>
          <a:bodyPr/>
          <a:lstStyle/>
          <a:p>
            <a:r>
              <a:rPr lang="ru-RU" dirty="0" smtClean="0"/>
              <a:t> </a:t>
            </a:r>
            <a:r>
              <a:rPr lang="ru-RU" b="1" dirty="0"/>
              <a:t>«Мир на планете – счастливы дети!»</a:t>
            </a:r>
          </a:p>
        </p:txBody>
      </p:sp>
      <p:sp>
        <p:nvSpPr>
          <p:cNvPr id="3" name="Подзаголовок 2"/>
          <p:cNvSpPr>
            <a:spLocks noGrp="1"/>
          </p:cNvSpPr>
          <p:nvPr>
            <p:ph type="subTitle" idx="1"/>
          </p:nvPr>
        </p:nvSpPr>
        <p:spPr>
          <a:xfrm>
            <a:off x="2871731" y="5602309"/>
            <a:ext cx="6400800" cy="626773"/>
          </a:xfrm>
        </p:spPr>
        <p:txBody>
          <a:bodyPr/>
          <a:lstStyle/>
          <a:p>
            <a:r>
              <a:rPr lang="ru-RU" b="1" dirty="0" smtClean="0">
                <a:solidFill>
                  <a:schemeClr val="accent2">
                    <a:lumMod val="50000"/>
                  </a:schemeClr>
                </a:solidFill>
              </a:rPr>
              <a:t>Педагог ДО Лапеченкова Наталья Сергеевна</a:t>
            </a:r>
            <a:endParaRPr lang="ru-RU" b="1" dirty="0">
              <a:solidFill>
                <a:schemeClr val="accent2">
                  <a:lumMod val="50000"/>
                </a:schemeClr>
              </a:solidFill>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6030" t="17465" r="5781" b="1221"/>
          <a:stretch/>
        </p:blipFill>
        <p:spPr>
          <a:xfrm>
            <a:off x="7753081" y="1477290"/>
            <a:ext cx="4019234" cy="3687137"/>
          </a:xfrm>
          <a:prstGeom prst="rect">
            <a:avLst/>
          </a:prstGeom>
        </p:spPr>
      </p:pic>
      <p:sp>
        <p:nvSpPr>
          <p:cNvPr id="5" name="Подзаголовок 2"/>
          <p:cNvSpPr txBox="1">
            <a:spLocks/>
          </p:cNvSpPr>
          <p:nvPr/>
        </p:nvSpPr>
        <p:spPr>
          <a:xfrm>
            <a:off x="3747237" y="662188"/>
            <a:ext cx="4649789" cy="62677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b="1" dirty="0" smtClean="0">
                <a:solidFill>
                  <a:schemeClr val="accent2">
                    <a:lumMod val="50000"/>
                  </a:schemeClr>
                </a:solidFill>
              </a:rPr>
              <a:t>СОГБУ ДО «Станция юннатов»</a:t>
            </a:r>
            <a:endParaRPr lang="ru-RU" b="1" dirty="0">
              <a:solidFill>
                <a:schemeClr val="accent2">
                  <a:lumMod val="50000"/>
                </a:schemeClr>
              </a:solidFill>
            </a:endParaRPr>
          </a:p>
        </p:txBody>
      </p:sp>
    </p:spTree>
    <p:extLst>
      <p:ext uri="{BB962C8B-B14F-4D97-AF65-F5344CB8AC3E}">
        <p14:creationId xmlns:p14="http://schemas.microsoft.com/office/powerpoint/2010/main" val="154731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95581" y="301697"/>
            <a:ext cx="8534400" cy="1507067"/>
          </a:xfrm>
        </p:spPr>
        <p:txBody>
          <a:bodyPr/>
          <a:lstStyle/>
          <a:p>
            <a:pPr algn="ctr"/>
            <a:r>
              <a:rPr lang="ru-RU" b="1" dirty="0" smtClean="0">
                <a:solidFill>
                  <a:schemeClr val="accent2">
                    <a:lumMod val="50000"/>
                  </a:schemeClr>
                </a:solidFill>
              </a:rPr>
              <a:t>Понятие «Экстремизм»</a:t>
            </a:r>
            <a:endParaRPr lang="ru-RU" b="1" dirty="0">
              <a:solidFill>
                <a:schemeClr val="accent2">
                  <a:lumMod val="50000"/>
                </a:schemeClr>
              </a:solidFill>
            </a:endParaRPr>
          </a:p>
        </p:txBody>
      </p:sp>
      <p:sp>
        <p:nvSpPr>
          <p:cNvPr id="7" name="Объект 6"/>
          <p:cNvSpPr>
            <a:spLocks noGrp="1"/>
          </p:cNvSpPr>
          <p:nvPr>
            <p:ph idx="1"/>
          </p:nvPr>
        </p:nvSpPr>
        <p:spPr>
          <a:xfrm>
            <a:off x="1231564" y="1609859"/>
            <a:ext cx="9062434" cy="4559121"/>
          </a:xfrm>
        </p:spPr>
        <p:txBody>
          <a:bodyPr>
            <a:normAutofit fontScale="92500" lnSpcReduction="20000"/>
          </a:bodyPr>
          <a:lstStyle/>
          <a:p>
            <a:r>
              <a:rPr lang="ru-RU" b="1" dirty="0">
                <a:solidFill>
                  <a:schemeClr val="bg1"/>
                </a:solidFill>
                <a:latin typeface="Times New Roman" panose="02020603050405020304" pitchFamily="18" charset="0"/>
                <a:cs typeface="Times New Roman" panose="02020603050405020304" pitchFamily="18" charset="0"/>
              </a:rPr>
              <a:t>В составе современной Российской Федерации более ста этносов, в том числе около тридцати наций. Взаимоотношения между различными нациями этническими и религиозными группами всегда отличались своим противоречивым характером - тяготением к сотрудничеству и периодическими взрывами конфликтности. </a:t>
            </a:r>
            <a:endParaRPr lang="ru-RU" b="1" dirty="0" smtClean="0">
              <a:solidFill>
                <a:schemeClr val="bg1"/>
              </a:solidFill>
              <a:latin typeface="Times New Roman" panose="02020603050405020304" pitchFamily="18" charset="0"/>
              <a:cs typeface="Times New Roman" panose="02020603050405020304" pitchFamily="18" charset="0"/>
            </a:endParaRPr>
          </a:p>
          <a:p>
            <a:r>
              <a:rPr lang="ru-RU" b="1" dirty="0" smtClean="0">
                <a:solidFill>
                  <a:schemeClr val="bg1"/>
                </a:solidFill>
                <a:latin typeface="Times New Roman" panose="02020603050405020304" pitchFamily="18" charset="0"/>
                <a:cs typeface="Times New Roman" panose="02020603050405020304" pitchFamily="18" charset="0"/>
              </a:rPr>
              <a:t>Экстремизм </a:t>
            </a:r>
            <a:r>
              <a:rPr lang="ru-RU" b="1" dirty="0">
                <a:solidFill>
                  <a:schemeClr val="bg1"/>
                </a:solidFill>
                <a:latin typeface="Times New Roman" panose="02020603050405020304" pitchFamily="18" charset="0"/>
                <a:cs typeface="Times New Roman" panose="02020603050405020304" pitchFamily="18" charset="0"/>
              </a:rPr>
              <a:t>- это деятельность (а также убеждения, отношение к чему-то или кому-то, чувства, действия, стратегии) личности, далёкие от обычных общепринятых. В обстановке конфликта - демонстрация жёсткой формы разрешения конфликта.</a:t>
            </a:r>
          </a:p>
          <a:p>
            <a:r>
              <a:rPr lang="ru-RU" b="1" dirty="0">
                <a:solidFill>
                  <a:schemeClr val="bg1"/>
                </a:solidFill>
                <a:latin typeface="Times New Roman" panose="02020603050405020304" pitchFamily="18" charset="0"/>
                <a:cs typeface="Times New Roman" panose="02020603050405020304" pitchFamily="18" charset="0"/>
              </a:rPr>
              <a:t>Экстремизм, как правило, в своей основе имеет определенную идеологию. Признаки экстремизма содержат только такие идеологии, которые основаны на утверждении исключительности, превосходства либо неполноценности человека на почве социальной, расовой, национальной, религиозной или языковой принадлежности или отношения к религии, а также идеи политической, идеологической, расовой, национальной или религиозной ненависти или вражды в отношении какой-либо социальной группы.</a:t>
            </a:r>
          </a:p>
          <a:p>
            <a:endParaRPr lang="ru-RU"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04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615" y="533518"/>
            <a:ext cx="8534400" cy="1507067"/>
          </a:xfrm>
        </p:spPr>
        <p:txBody>
          <a:bodyPr>
            <a:normAutofit fontScale="90000"/>
          </a:bodyPr>
          <a:lstStyle/>
          <a:p>
            <a:pPr algn="ctr"/>
            <a:r>
              <a:rPr lang="ru-RU" b="1" dirty="0">
                <a:solidFill>
                  <a:schemeClr val="accent2">
                    <a:lumMod val="50000"/>
                  </a:schemeClr>
                </a:solidFill>
              </a:rPr>
              <a:t>основные особенности экстремизма в молодежной </a:t>
            </a:r>
            <a:r>
              <a:rPr lang="ru-RU" b="1" dirty="0" smtClean="0">
                <a:solidFill>
                  <a:schemeClr val="accent2">
                    <a:lumMod val="50000"/>
                  </a:schemeClr>
                </a:solidFill>
              </a:rPr>
              <a:t>среде</a:t>
            </a:r>
            <a:endParaRPr lang="ru-RU" b="1" dirty="0">
              <a:solidFill>
                <a:schemeClr val="accent2">
                  <a:lumMod val="50000"/>
                </a:schemeClr>
              </a:solidFill>
            </a:endParaRPr>
          </a:p>
        </p:txBody>
      </p:sp>
      <p:sp>
        <p:nvSpPr>
          <p:cNvPr id="3" name="Объект 2"/>
          <p:cNvSpPr>
            <a:spLocks noGrp="1"/>
          </p:cNvSpPr>
          <p:nvPr>
            <p:ph idx="1"/>
          </p:nvPr>
        </p:nvSpPr>
        <p:spPr>
          <a:xfrm>
            <a:off x="2023615" y="2360054"/>
            <a:ext cx="8534400" cy="3615267"/>
          </a:xfrm>
        </p:spPr>
        <p:txBody>
          <a:bodyPr>
            <a:normAutofit fontScale="85000" lnSpcReduction="20000"/>
          </a:bodyPr>
          <a:lstStyle/>
          <a:p>
            <a:r>
              <a:rPr lang="ru-RU" b="1" u="sng" dirty="0">
                <a:solidFill>
                  <a:schemeClr val="bg1"/>
                </a:solidFill>
              </a:rPr>
              <a:t>Во-первых,</a:t>
            </a:r>
            <a:r>
              <a:rPr lang="ru-RU" b="1" dirty="0">
                <a:solidFill>
                  <a:schemeClr val="bg1"/>
                </a:solidFill>
              </a:rPr>
              <a:t> экстремизм формируется преимущественно в маргинальной среде. Он постоянно подпитывается неопределенностью положения молодого человека и его неустановившимися взглядами на происходящее.</a:t>
            </a:r>
          </a:p>
          <a:p>
            <a:r>
              <a:rPr lang="ru-RU" b="1" u="sng" dirty="0">
                <a:solidFill>
                  <a:schemeClr val="bg1"/>
                </a:solidFill>
              </a:rPr>
              <a:t>Во-вторых, </a:t>
            </a:r>
            <a:r>
              <a:rPr lang="ru-RU" b="1" dirty="0">
                <a:solidFill>
                  <a:schemeClr val="bg1"/>
                </a:solidFill>
              </a:rPr>
              <a:t>экстремизм чаще всего проявляется в системах и ситуациях, характерных отсутствием действующих нормативов, установок, ориентирующих на законопослушность, консенсус с государственными институтами.</a:t>
            </a:r>
          </a:p>
          <a:p>
            <a:r>
              <a:rPr lang="ru-RU" b="1" u="sng" dirty="0">
                <a:solidFill>
                  <a:schemeClr val="bg1"/>
                </a:solidFill>
              </a:rPr>
              <a:t>В-третьих, </a:t>
            </a:r>
            <a:r>
              <a:rPr lang="ru-RU" b="1" dirty="0">
                <a:solidFill>
                  <a:schemeClr val="bg1"/>
                </a:solidFill>
              </a:rPr>
              <a:t>экстремизм проявляется чаще в тех обществах и группах, где проявляется низкий уровень самоуважения или же условия способствуют игнорированию прав личности.</a:t>
            </a:r>
          </a:p>
          <a:p>
            <a:r>
              <a:rPr lang="ru-RU" b="1" u="sng" dirty="0">
                <a:solidFill>
                  <a:schemeClr val="bg1"/>
                </a:solidFill>
              </a:rPr>
              <a:t>В-четвертых, </a:t>
            </a:r>
            <a:r>
              <a:rPr lang="ru-RU" b="1" dirty="0">
                <a:solidFill>
                  <a:schemeClr val="bg1"/>
                </a:solidFill>
              </a:rPr>
              <a:t>экстремизм соответствует обществам и группам, принявшим идеологию насилия и проповедующим нравственную неразборчивость, особенно в средствах достижения целей.</a:t>
            </a:r>
          </a:p>
          <a:p>
            <a:endParaRPr lang="ru-RU" b="1" dirty="0">
              <a:solidFill>
                <a:schemeClr val="bg1"/>
              </a:solidFill>
            </a:endParaRPr>
          </a:p>
        </p:txBody>
      </p:sp>
    </p:spTree>
    <p:extLst>
      <p:ext uri="{BB962C8B-B14F-4D97-AF65-F5344CB8AC3E}">
        <p14:creationId xmlns:p14="http://schemas.microsoft.com/office/powerpoint/2010/main" val="346058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684212" y="685800"/>
            <a:ext cx="7377963" cy="5367270"/>
          </a:xfrm>
        </p:spPr>
        <p:txBody>
          <a:bodyPr>
            <a:normAutofit/>
          </a:bodyPr>
          <a:lstStyle/>
          <a:p>
            <a:pPr algn="just"/>
            <a:r>
              <a:rPr lang="ru-RU" b="1" dirty="0">
                <a:solidFill>
                  <a:schemeClr val="bg1"/>
                </a:solidFill>
              </a:rPr>
              <a:t>На сегодняшний день молодежный экстремизм выражается в пренебрежении к действующим в обществе правилам поведения, к закону в целом, появлении неформальных молодежных объединений противоправного характера. Экстремисты нетерпимы к тем гражданам России, которые принадлежат к другим социальным группам, этносам и придерживаются иных политических, правовых, экономических, моральных, эстетических и религиозных идей. Развитие молодежного экстремизма - это свидетельство недостаточной социальной адаптации молодежи, развития асоциальных установок ее сознания, вызывающих противоправные образцы ее поведения.</a:t>
            </a:r>
          </a:p>
          <a:p>
            <a:endParaRPr lang="ru-RU" dirty="0"/>
          </a:p>
        </p:txBody>
      </p:sp>
      <p:pic>
        <p:nvPicPr>
          <p:cNvPr id="8" name="Рисунок 7"/>
          <p:cNvPicPr>
            <a:picLocks noChangeAspect="1"/>
          </p:cNvPicPr>
          <p:nvPr/>
        </p:nvPicPr>
        <p:blipFill>
          <a:blip r:embed="rId2"/>
          <a:stretch>
            <a:fillRect/>
          </a:stretch>
        </p:blipFill>
        <p:spPr>
          <a:xfrm>
            <a:off x="8796271" y="1075811"/>
            <a:ext cx="2871988" cy="4128225"/>
          </a:xfrm>
          <a:prstGeom prst="rect">
            <a:avLst/>
          </a:prstGeom>
        </p:spPr>
      </p:pic>
    </p:spTree>
    <p:extLst>
      <p:ext uri="{BB962C8B-B14F-4D97-AF65-F5344CB8AC3E}">
        <p14:creationId xmlns:p14="http://schemas.microsoft.com/office/powerpoint/2010/main" val="268046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2696" y="399246"/>
            <a:ext cx="8021907" cy="6027312"/>
          </a:xfrm>
        </p:spPr>
        <p:txBody>
          <a:bodyPr>
            <a:normAutofit lnSpcReduction="10000"/>
          </a:bodyPr>
          <a:lstStyle/>
          <a:p>
            <a:pPr algn="just"/>
            <a:r>
              <a:rPr lang="ru-RU" sz="2100" b="1" dirty="0">
                <a:solidFill>
                  <a:schemeClr val="bg1"/>
                </a:solidFill>
                <a:latin typeface="Times New Roman" panose="02020603050405020304" pitchFamily="18" charset="0"/>
                <a:cs typeface="Times New Roman" panose="02020603050405020304" pitchFamily="18" charset="0"/>
              </a:rPr>
              <a:t>Наиболее опасным, с точки зрения вхождения в поле экстремистской активности, является возраст от 14 до 22 лет. На это время приходится наложение двух важнейших психологических и социальных факторов. </a:t>
            </a:r>
            <a:endParaRPr lang="ru-RU" sz="2100" b="1" dirty="0" smtClean="0">
              <a:solidFill>
                <a:schemeClr val="bg1"/>
              </a:solidFill>
              <a:latin typeface="Times New Roman" panose="02020603050405020304" pitchFamily="18" charset="0"/>
              <a:cs typeface="Times New Roman" panose="02020603050405020304" pitchFamily="18" charset="0"/>
            </a:endParaRPr>
          </a:p>
          <a:p>
            <a:pPr algn="just"/>
            <a:r>
              <a:rPr lang="ru-RU" sz="2100" b="1" dirty="0" smtClean="0">
                <a:solidFill>
                  <a:schemeClr val="bg1"/>
                </a:solidFill>
                <a:latin typeface="Times New Roman" panose="02020603050405020304" pitchFamily="18" charset="0"/>
                <a:cs typeface="Times New Roman" panose="02020603050405020304" pitchFamily="18" charset="0"/>
              </a:rPr>
              <a:t>В </a:t>
            </a:r>
            <a:r>
              <a:rPr lang="ru-RU" sz="2100" b="1" dirty="0">
                <a:solidFill>
                  <a:schemeClr val="bg1"/>
                </a:solidFill>
                <a:latin typeface="Times New Roman" panose="02020603050405020304" pitchFamily="18" charset="0"/>
                <a:cs typeface="Times New Roman" panose="02020603050405020304" pitchFamily="18" charset="0"/>
              </a:rPr>
              <a:t>психологическом плане подростковый возраст и юность характеризуются развитием самосознания, обострением чувства справедливости, поиском смысла и ценности жизни. Именно в это время подросток озабочен желанием найти свою группу, поиском собственной идентичности, которая формируется по самой примитивной схеме «мы» ? «они». Также ему присуща неустойчивая психика, легко подверженная внушению и манипулированию. </a:t>
            </a:r>
          </a:p>
          <a:p>
            <a:pPr algn="just"/>
            <a:r>
              <a:rPr lang="ru-RU" sz="2100" b="1" dirty="0">
                <a:solidFill>
                  <a:schemeClr val="bg1"/>
                </a:solidFill>
                <a:latin typeface="Times New Roman" panose="02020603050405020304" pitchFamily="18" charset="0"/>
                <a:cs typeface="Times New Roman" panose="02020603050405020304" pitchFamily="18" charset="0"/>
              </a:rPr>
              <a:t>Поиск идентичности, попытки закрепиться в жизни ведут к неуверенности, желанию сформировать круг близких по духу людей, найти ответственного за все беды и неудачи. Таким кругом вполне может стать экстремистская субкультура, неформальное объединение, политическая радикальная организация или тоталитарная секта.</a:t>
            </a:r>
          </a:p>
          <a:p>
            <a:endParaRPr lang="ru-RU" dirty="0"/>
          </a:p>
        </p:txBody>
      </p:sp>
      <p:pic>
        <p:nvPicPr>
          <p:cNvPr id="4" name="Рисунок 3"/>
          <p:cNvPicPr>
            <a:picLocks noChangeAspect="1"/>
          </p:cNvPicPr>
          <p:nvPr/>
        </p:nvPicPr>
        <p:blipFill rotWithShape="1">
          <a:blip r:embed="rId2"/>
          <a:srcRect l="66317" t="34683" b="23063"/>
          <a:stretch/>
        </p:blipFill>
        <p:spPr>
          <a:xfrm>
            <a:off x="9195516" y="1171976"/>
            <a:ext cx="2305318" cy="2042837"/>
          </a:xfrm>
          <a:prstGeom prst="rect">
            <a:avLst/>
          </a:prstGeom>
        </p:spPr>
      </p:pic>
    </p:spTree>
    <p:extLst>
      <p:ext uri="{BB962C8B-B14F-4D97-AF65-F5344CB8AC3E}">
        <p14:creationId xmlns:p14="http://schemas.microsoft.com/office/powerpoint/2010/main" val="360331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79549" y="334852"/>
            <a:ext cx="10454985" cy="1687132"/>
          </a:xfrm>
        </p:spPr>
        <p:txBody>
          <a:bodyPr>
            <a:normAutofit fontScale="90000"/>
          </a:bodyPr>
          <a:lstStyle/>
          <a:p>
            <a:r>
              <a:rPr lang="ru-RU" b="1" dirty="0">
                <a:solidFill>
                  <a:schemeClr val="bg1"/>
                </a:solidFill>
              </a:rPr>
              <a:t>Считать те или иные действия экстремистскими позволяет совокупность следующих критериев</a:t>
            </a:r>
            <a:r>
              <a:rPr lang="ru-RU" b="1" dirty="0" smtClean="0">
                <a:solidFill>
                  <a:schemeClr val="bg1"/>
                </a:solidFill>
              </a:rPr>
              <a:t>:</a:t>
            </a:r>
            <a:endParaRPr lang="ru-RU" b="1" dirty="0">
              <a:solidFill>
                <a:schemeClr val="bg1"/>
              </a:solidFill>
            </a:endParaRPr>
          </a:p>
        </p:txBody>
      </p:sp>
      <p:sp>
        <p:nvSpPr>
          <p:cNvPr id="6" name="Объект 5"/>
          <p:cNvSpPr>
            <a:spLocks noGrp="1"/>
          </p:cNvSpPr>
          <p:nvPr>
            <p:ph idx="1"/>
          </p:nvPr>
        </p:nvSpPr>
        <p:spPr>
          <a:xfrm>
            <a:off x="336483" y="1790163"/>
            <a:ext cx="9817523" cy="4958367"/>
          </a:xfrm>
        </p:spPr>
        <p:txBody>
          <a:bodyPr>
            <a:noAutofit/>
          </a:bodyPr>
          <a:lstStyle/>
          <a:p>
            <a:r>
              <a:rPr lang="ru-RU" sz="1600" b="1" dirty="0" smtClean="0">
                <a:solidFill>
                  <a:schemeClr val="bg1"/>
                </a:solidFill>
                <a:latin typeface="Times New Roman" panose="02020603050405020304" pitchFamily="18" charset="0"/>
                <a:cs typeface="Times New Roman" panose="02020603050405020304" pitchFamily="18" charset="0"/>
              </a:rPr>
              <a:t>Действия </a:t>
            </a:r>
            <a:r>
              <a:rPr lang="ru-RU" sz="1600" b="1" dirty="0">
                <a:solidFill>
                  <a:schemeClr val="bg1"/>
                </a:solidFill>
                <a:latin typeface="Times New Roman" panose="02020603050405020304" pitchFamily="18" charset="0"/>
                <a:cs typeface="Times New Roman" panose="02020603050405020304" pitchFamily="18" charset="0"/>
              </a:rPr>
              <a:t>связаны с неприятием существующего государственного или общественного порядка и осуществляются в незаконных формах. Экстремистскими будут те действия, которые связаны со стремлением разрушить, опорочить существующие в настоящее время общественные и государственные институты, права, традиции, ценности. При этом такие действия могут носить насильственный характер, содержать прямые или косвенные призывы к насилию. Экстремистская по содержанию деятельность всегда является преступной по форме и проявляется в форме совершаемых общественно опасных деяний, запрещенных Уголовным Кодексом РФ.</a:t>
            </a:r>
          </a:p>
          <a:p>
            <a:pPr marL="0" indent="0">
              <a:buNone/>
            </a:pPr>
            <a:endParaRPr lang="ru-RU" sz="1600" b="1" dirty="0">
              <a:solidFill>
                <a:schemeClr val="bg1"/>
              </a:solidFill>
              <a:latin typeface="Times New Roman" panose="02020603050405020304" pitchFamily="18" charset="0"/>
              <a:cs typeface="Times New Roman" panose="02020603050405020304" pitchFamily="18" charset="0"/>
            </a:endParaRPr>
          </a:p>
          <a:p>
            <a:r>
              <a:rPr lang="ru-RU" sz="1600" b="1" dirty="0">
                <a:solidFill>
                  <a:schemeClr val="bg1"/>
                </a:solidFill>
                <a:latin typeface="Times New Roman" panose="02020603050405020304" pitchFamily="18" charset="0"/>
                <a:cs typeface="Times New Roman" panose="02020603050405020304" pitchFamily="18" charset="0"/>
              </a:rPr>
              <a:t>Действия носят публичный характер, затрагивают общественно-значимые вопросы и адресованы широкому кругу лиц. Не могут содержать признаков экстремистской деятельности убеждения человека пока они являются частью его интеллектуальной жизни и не находят своё выражение в форме той или иной общественной активности. Так, например, нацистская атрибутика или символика может на законных основаниях храниться в музеях. Однако, деятельность по пропаганде и публичному демонстрированию и такой символики будет содержать признаки экстремизма.</a:t>
            </a:r>
          </a:p>
        </p:txBody>
      </p:sp>
      <p:pic>
        <p:nvPicPr>
          <p:cNvPr id="8" name="Рисунок 7"/>
          <p:cNvPicPr>
            <a:picLocks noChangeAspect="1"/>
          </p:cNvPicPr>
          <p:nvPr/>
        </p:nvPicPr>
        <p:blipFill rotWithShape="1">
          <a:blip r:embed="rId2"/>
          <a:srcRect l="27887" t="6374" r="27325" b="9119"/>
          <a:stretch/>
        </p:blipFill>
        <p:spPr>
          <a:xfrm>
            <a:off x="10353660" y="2691686"/>
            <a:ext cx="1361747" cy="2569335"/>
          </a:xfrm>
          <a:prstGeom prst="rect">
            <a:avLst/>
          </a:prstGeom>
          <a:solidFill>
            <a:srgbClr val="FFFFFF"/>
          </a:solidFill>
          <a:ln>
            <a:solidFill>
              <a:schemeClr val="bg2"/>
            </a:solidFill>
          </a:ln>
        </p:spPr>
      </p:pic>
    </p:spTree>
    <p:extLst>
      <p:ext uri="{BB962C8B-B14F-4D97-AF65-F5344CB8AC3E}">
        <p14:creationId xmlns:p14="http://schemas.microsoft.com/office/powerpoint/2010/main" val="346760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608" y="5782614"/>
            <a:ext cx="8534400" cy="907244"/>
          </a:xfrm>
        </p:spPr>
        <p:txBody>
          <a:bodyPr>
            <a:normAutofit fontScale="90000"/>
          </a:bodyPr>
          <a:lstStyle/>
          <a:p>
            <a:r>
              <a:rPr lang="ru-RU" b="1" dirty="0"/>
              <a:t>«Мир на планете – счастливы дети!»</a:t>
            </a:r>
            <a:endParaRPr lang="ru-RU" dirty="0"/>
          </a:p>
        </p:txBody>
      </p:sp>
      <p:pic>
        <p:nvPicPr>
          <p:cNvPr id="3" name="Рисунок 2"/>
          <p:cNvPicPr>
            <a:picLocks noChangeAspect="1"/>
          </p:cNvPicPr>
          <p:nvPr/>
        </p:nvPicPr>
        <p:blipFill rotWithShape="1">
          <a:blip r:embed="rId2"/>
          <a:srcRect l="18909" t="3193" r="17606" b="18873"/>
          <a:stretch/>
        </p:blipFill>
        <p:spPr>
          <a:xfrm>
            <a:off x="360608" y="244700"/>
            <a:ext cx="7740203" cy="5344731"/>
          </a:xfrm>
          <a:prstGeom prst="rect">
            <a:avLst/>
          </a:prstGeom>
        </p:spPr>
      </p:pic>
      <p:sp>
        <p:nvSpPr>
          <p:cNvPr id="4" name="AutoShape 2" descr="https://thumbs.dreamstime.com/z/%D1%8F%D0%B3%D0%BD%D0%B8%D1%82-%D1%82%D0%B5%D0%BC%D0%B0%D1%82%D0%B8%D1%87%D0%B5%D1%81%D0%BA%D0%BE%D0%B5-%D0%B8%D0%B7%D0%BE%D0%B1%D1%80%D0%B0%D0%B6%D0%B5%D0%BD%D0%B8%D0%B5-3271930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thumbs.dreamstime.com/z/%D1%8F%D0%B3%D0%BD%D0%B8%D1%82-%D1%82%D0%B5%D0%BC%D0%B0%D1%82%D0%B8%D1%87%D0%B5%D1%81%D0%BA%D0%BE%D0%B5-%D0%B8%D0%B7%D0%BE%D0%B1%D1%80%D0%B0%D0%B6%D0%B5%D0%BD%D0%B8%D0%B5-3271930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3"/>
          <a:stretch>
            <a:fillRect/>
          </a:stretch>
        </p:blipFill>
        <p:spPr>
          <a:xfrm>
            <a:off x="8269311" y="415769"/>
            <a:ext cx="3398949" cy="3398949"/>
          </a:xfrm>
          <a:prstGeom prst="rect">
            <a:avLst/>
          </a:prstGeom>
        </p:spPr>
      </p:pic>
    </p:spTree>
    <p:extLst>
      <p:ext uri="{BB962C8B-B14F-4D97-AF65-F5344CB8AC3E}">
        <p14:creationId xmlns:p14="http://schemas.microsoft.com/office/powerpoint/2010/main" val="4004026536"/>
      </p:ext>
    </p:extLst>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43</TotalTime>
  <Words>569</Words>
  <Application>Microsoft Office PowerPoint</Application>
  <PresentationFormat>Широкоэкранный</PresentationFormat>
  <Paragraphs>21</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Century Gothic</vt:lpstr>
      <vt:lpstr>Times New Roman</vt:lpstr>
      <vt:lpstr>Wingdings 3</vt:lpstr>
      <vt:lpstr>Сектор</vt:lpstr>
      <vt:lpstr> «Мир на планете – счастливы дети!»</vt:lpstr>
      <vt:lpstr>Понятие «Экстремизм»</vt:lpstr>
      <vt:lpstr>основные особенности экстремизма в молодежной среде</vt:lpstr>
      <vt:lpstr>Презентация PowerPoint</vt:lpstr>
      <vt:lpstr>Презентация PowerPoint</vt:lpstr>
      <vt:lpstr>Считать те или иные действия экстремистскими позволяет совокупность следующих критериев:</vt:lpstr>
      <vt:lpstr>«Мир на планете – счастливы дети!»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на планете – счастливы дети!»</dc:title>
  <dc:creator>User</dc:creator>
  <cp:lastModifiedBy>User</cp:lastModifiedBy>
  <cp:revision>8</cp:revision>
  <dcterms:created xsi:type="dcterms:W3CDTF">2022-01-17T13:49:35Z</dcterms:created>
  <dcterms:modified xsi:type="dcterms:W3CDTF">2022-01-18T11:32:36Z</dcterms:modified>
</cp:coreProperties>
</file>