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17"/>
  </p:notesMasterIdLst>
  <p:sldIdLst>
    <p:sldId id="330" r:id="rId2"/>
    <p:sldId id="356" r:id="rId3"/>
    <p:sldId id="348" r:id="rId4"/>
    <p:sldId id="331" r:id="rId5"/>
    <p:sldId id="332" r:id="rId6"/>
    <p:sldId id="346" r:id="rId7"/>
    <p:sldId id="338" r:id="rId8"/>
    <p:sldId id="339" r:id="rId9"/>
    <p:sldId id="340" r:id="rId10"/>
    <p:sldId id="334" r:id="rId11"/>
    <p:sldId id="336" r:id="rId12"/>
    <p:sldId id="337" r:id="rId13"/>
    <p:sldId id="342" r:id="rId14"/>
    <p:sldId id="357" r:id="rId15"/>
    <p:sldId id="344" r:id="rId16"/>
  </p:sldIdLst>
  <p:sldSz cx="12192000" cy="6858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8020"/>
    <a:srgbClr val="68AF52"/>
    <a:srgbClr val="58AF01"/>
    <a:srgbClr val="7EC234"/>
    <a:srgbClr val="75C1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28" autoAdjust="0"/>
  </p:normalViewPr>
  <p:slideViewPr>
    <p:cSldViewPr>
      <p:cViewPr varScale="1">
        <p:scale>
          <a:sx n="68" d="100"/>
          <a:sy n="68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80569-DF83-45B4-BEE1-E0CFB0FA2F69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C1C0C-B42D-4E2C-8BCC-64DC5D988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12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1C0C-B42D-4E2C-8BCC-64DC5D9880B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319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1C0C-B42D-4E2C-8BCC-64DC5D9880B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199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1C0C-B42D-4E2C-8BCC-64DC5D9880B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970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1C0C-B42D-4E2C-8BCC-64DC5D9880B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010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1C0C-B42D-4E2C-8BCC-64DC5D9880B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03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1C0C-B42D-4E2C-8BCC-64DC5D9880B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008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1C0C-B42D-4E2C-8BCC-64DC5D9880B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870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1C0C-B42D-4E2C-8BCC-64DC5D9880B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361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1C0C-B42D-4E2C-8BCC-64DC5D9880B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177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1C0C-B42D-4E2C-8BCC-64DC5D9880B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865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1C0C-B42D-4E2C-8BCC-64DC5D9880B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020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4DE8E8C-B4FE-4B5F-A028-5BB28EFD1CF4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58C4F2F-E457-45A0-BBB3-CD50A36D52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297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E8E8C-B4FE-4B5F-A028-5BB28EFD1CF4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4F2F-E457-45A0-BBB3-CD50A36D52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793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E8E8C-B4FE-4B5F-A028-5BB28EFD1CF4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4F2F-E457-45A0-BBB3-CD50A36D52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49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E8E8C-B4FE-4B5F-A028-5BB28EFD1CF4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4F2F-E457-45A0-BBB3-CD50A36D52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9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E8E8C-B4FE-4B5F-A028-5BB28EFD1CF4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4F2F-E457-45A0-BBB3-CD50A36D52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48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E8E8C-B4FE-4B5F-A028-5BB28EFD1CF4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4F2F-E457-45A0-BBB3-CD50A36D52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852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E8E8C-B4FE-4B5F-A028-5BB28EFD1CF4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4F2F-E457-45A0-BBB3-CD50A36D52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5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E8E8C-B4FE-4B5F-A028-5BB28EFD1CF4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4F2F-E457-45A0-BBB3-CD50A36D52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07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E8E8C-B4FE-4B5F-A028-5BB28EFD1CF4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C4F2F-E457-45A0-BBB3-CD50A36D52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19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E8E8C-B4FE-4B5F-A028-5BB28EFD1CF4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58C4F2F-E457-45A0-BBB3-CD50A36D52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6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4DE8E8C-B4FE-4B5F-A028-5BB28EFD1CF4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58C4F2F-E457-45A0-BBB3-CD50A36D52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927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4DE8E8C-B4FE-4B5F-A028-5BB28EFD1CF4}" type="datetimeFigureOut">
              <a:rPr lang="ru-RU" smtClean="0"/>
              <a:pPr/>
              <a:t>05.09.2024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E58C4F2F-E457-45A0-BBB3-CD50A36D52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51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3.emf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hyperlink" Target="http://www.eurobirdwatch.r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irder@eurobirdwatch.ru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На маршруте | Триатлон-Рыбное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597529" y="1628800"/>
            <a:ext cx="4968552" cy="4536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5500" b="1" dirty="0">
                <a:solidFill>
                  <a:srgbClr val="68AF52"/>
                </a:solidFill>
                <a:cs typeface="Arial" panose="020B0604020202020204" pitchFamily="34" charset="0"/>
              </a:rPr>
              <a:t>ЕВРАЗИЙСКИЙ </a:t>
            </a:r>
          </a:p>
          <a:p>
            <a:pPr algn="ctr">
              <a:lnSpc>
                <a:spcPct val="100000"/>
              </a:lnSpc>
            </a:pPr>
            <a:r>
              <a:rPr lang="ru-RU" sz="5500" b="1" dirty="0">
                <a:solidFill>
                  <a:srgbClr val="68AF52"/>
                </a:solidFill>
                <a:cs typeface="Arial" panose="020B0604020202020204" pitchFamily="34" charset="0"/>
              </a:rPr>
              <a:t>УЧЕТ ПТИЦ</a:t>
            </a:r>
          </a:p>
          <a:p>
            <a:pPr algn="ctr">
              <a:lnSpc>
                <a:spcPct val="100000"/>
              </a:lnSpc>
            </a:pPr>
            <a:r>
              <a:rPr lang="ru-RU" sz="6200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2024</a:t>
            </a:r>
            <a:br>
              <a:rPr lang="ru-RU" dirty="0">
                <a:solidFill>
                  <a:srgbClr val="68AF52"/>
                </a:solidFill>
                <a:cs typeface="Arial" panose="020B0604020202020204" pitchFamily="34" charset="0"/>
              </a:rPr>
            </a:br>
            <a:endParaRPr lang="en-US" dirty="0">
              <a:solidFill>
                <a:srgbClr val="68AF52"/>
              </a:solidFill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</a:pP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Юлия Витальевна Горелова,</a:t>
            </a:r>
            <a:b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Партнерство «Птицы и Люди»</a:t>
            </a:r>
            <a:endParaRPr lang="ru-RU" sz="3100" dirty="0">
              <a:solidFill>
                <a:schemeClr val="tx2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CFBBF1EC-628F-43D7-89CD-154CD9004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4512" y="476672"/>
            <a:ext cx="896920" cy="572233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490" y="476672"/>
            <a:ext cx="3553173" cy="5040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2FF220-670B-1431-4F47-49FD4DD6E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5877272" cy="5877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5AED2C-B897-5BBC-1F13-3FB2254165C5}"/>
              </a:ext>
            </a:extLst>
          </p:cNvPr>
          <p:cNvSpPr txBox="1"/>
          <p:nvPr/>
        </p:nvSpPr>
        <p:spPr>
          <a:xfrm>
            <a:off x="1181093" y="6309320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М.Подсохин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35062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69535" y="2642142"/>
            <a:ext cx="53894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4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Побеждает та команда и тот регион России, где больше людей приняли участие в учете, и где участники насчитали больше всего птиц.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886240"/>
            <a:ext cx="12192000" cy="680793"/>
          </a:xfrm>
          <a:prstGeom prst="rect">
            <a:avLst/>
          </a:prstGeom>
          <a:solidFill>
            <a:srgbClr val="6A6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63352" y="724153"/>
            <a:ext cx="9577064" cy="1012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</a:rPr>
              <a:t>В ЧЕМ СОСТОЯТ СОРЕВНОВАНИЯ?</a:t>
            </a:r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CFBBF1EC-628F-43D7-89CD-154CD9004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532" y="199591"/>
            <a:ext cx="896920" cy="572233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10" y="199591"/>
            <a:ext cx="3553173" cy="50405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E17D32-E21A-429B-C7D0-A3B01F19FD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3" r="-1"/>
          <a:stretch/>
        </p:blipFill>
        <p:spPr>
          <a:xfrm>
            <a:off x="5951985" y="1890104"/>
            <a:ext cx="6240016" cy="496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48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63352" y="1958808"/>
            <a:ext cx="549367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000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6 октября </a:t>
            </a:r>
            <a:r>
              <a:rPr lang="ru-RU" altLang="ru-RU" sz="2000" dirty="0">
                <a:cs typeface="Arial" panose="020B0604020202020204" pitchFamily="34" charset="0"/>
              </a:rPr>
              <a:t>после </a:t>
            </a:r>
            <a:r>
              <a:rPr lang="ru-RU" altLang="ru-RU" sz="2000" dirty="0">
                <a:solidFill>
                  <a:srgbClr val="1E8020"/>
                </a:solidFill>
                <a:cs typeface="Arial" panose="020B0604020202020204" pitchFamily="34" charset="0"/>
              </a:rPr>
              <a:t>19.00 по московскому времени </a:t>
            </a:r>
            <a:r>
              <a:rPr lang="ru-RU" altLang="ru-RU" sz="2000" dirty="0">
                <a:cs typeface="Arial" panose="020B0604020202020204" pitchFamily="34" charset="0"/>
              </a:rPr>
              <a:t>результаты соревнований между регионами России публикуются на сайте.</a:t>
            </a:r>
          </a:p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000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9 октября </a:t>
            </a:r>
            <a:r>
              <a:rPr lang="ru-RU" altLang="ru-RU" sz="2000" dirty="0">
                <a:cs typeface="Arial" panose="020B0604020202020204" pitchFamily="34" charset="0"/>
              </a:rPr>
              <a:t>будут опубликованы итоги соревнований между командами.</a:t>
            </a:r>
          </a:p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Побеждает та школа, члены команды которой насчитали </a:t>
            </a:r>
            <a:r>
              <a:rPr lang="ru-RU" altLang="ru-RU" sz="2000" dirty="0">
                <a:solidFill>
                  <a:srgbClr val="1E8020"/>
                </a:solidFill>
                <a:cs typeface="Arial" panose="020B0604020202020204" pitchFamily="34" charset="0"/>
              </a:rPr>
              <a:t>больше всего птиц</a:t>
            </a:r>
            <a:r>
              <a:rPr lang="ru-RU" altLang="ru-RU" sz="2000" dirty="0">
                <a:cs typeface="Arial" panose="020B0604020202020204" pitchFamily="34" charset="0"/>
              </a:rPr>
              <a:t>. Если две команды насчитали одинаковое количество птиц, побеждает команда, зарегистрировавшая больше всего </a:t>
            </a:r>
            <a:r>
              <a:rPr lang="ru-RU" altLang="ru-RU" sz="2000" dirty="0">
                <a:solidFill>
                  <a:srgbClr val="1E8020"/>
                </a:solidFill>
                <a:cs typeface="Arial" panose="020B0604020202020204" pitchFamily="34" charset="0"/>
              </a:rPr>
              <a:t>видов птиц</a:t>
            </a:r>
            <a:r>
              <a:rPr lang="ru-RU" altLang="ru-RU" sz="2000" dirty="0"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000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Участие каждого из вас повышает шансы вашего региона на завоевание титула чемпиона!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886240"/>
            <a:ext cx="12192000" cy="680793"/>
          </a:xfrm>
          <a:prstGeom prst="rect">
            <a:avLst/>
          </a:prstGeom>
          <a:solidFill>
            <a:srgbClr val="6A6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63352" y="724153"/>
            <a:ext cx="9577064" cy="1012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</a:rPr>
              <a:t>КОГДА И КАК ОПРЕДЕЛЯЮТ ПОБЕДИТЕЛЕЙ</a:t>
            </a:r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CFBBF1EC-628F-43D7-89CD-154CD9004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532" y="199591"/>
            <a:ext cx="896920" cy="572233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10" y="199591"/>
            <a:ext cx="3553173" cy="5040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1CA7D6-6D25-4951-AD1F-CC587ECC49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" r="3581"/>
          <a:stretch/>
        </p:blipFill>
        <p:spPr>
          <a:xfrm>
            <a:off x="6056460" y="2260735"/>
            <a:ext cx="6125944" cy="390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51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46510" y="1756679"/>
            <a:ext cx="8125754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200" dirty="0">
                <a:cs typeface="Arial" panose="020B0604020202020204" pitchFamily="34" charset="0"/>
              </a:rPr>
              <a:t>Команды, занявшие I, II и III места, награждаются грамотами.</a:t>
            </a:r>
          </a:p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200" dirty="0">
                <a:solidFill>
                  <a:srgbClr val="1E8020"/>
                </a:solidFill>
                <a:cs typeface="Arial" panose="020B0604020202020204" pitchFamily="34" charset="0"/>
              </a:rPr>
              <a:t>Все участники </a:t>
            </a:r>
            <a:r>
              <a:rPr lang="ru-RU" altLang="ru-RU" sz="2200" dirty="0">
                <a:cs typeface="Arial" panose="020B0604020202020204" pitchFamily="34" charset="0"/>
              </a:rPr>
              <a:t>Евразийского учета получают </a:t>
            </a:r>
            <a:r>
              <a:rPr lang="ru-RU" altLang="ru-RU" sz="22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именные цифровые сертификаты.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886240"/>
            <a:ext cx="12192000" cy="680793"/>
          </a:xfrm>
          <a:prstGeom prst="rect">
            <a:avLst/>
          </a:prstGeom>
          <a:solidFill>
            <a:srgbClr val="6A6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63352" y="724153"/>
            <a:ext cx="9577064" cy="1012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</a:rPr>
              <a:t>НАГРАЖДЕНИЕ</a:t>
            </a:r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CFBBF1EC-628F-43D7-89CD-154CD9004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532" y="199591"/>
            <a:ext cx="896920" cy="572233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10" y="199591"/>
            <a:ext cx="3553173" cy="5040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A97C263-552A-4EF4-A50A-7943F50B42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6"/>
          <a:stretch/>
        </p:blipFill>
        <p:spPr>
          <a:xfrm>
            <a:off x="-32041" y="3078075"/>
            <a:ext cx="8482054" cy="37799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CF9598-0C1A-87FC-2281-B65B21D145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013" y="1567033"/>
            <a:ext cx="3741987" cy="529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28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63352" y="1799755"/>
            <a:ext cx="109452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200" dirty="0">
                <a:cs typeface="Arial" panose="020B0604020202020204" pitchFamily="34" charset="0"/>
              </a:rPr>
              <a:t>В 2018 г. в ходе соревнований школьники села </a:t>
            </a:r>
            <a:r>
              <a:rPr lang="ru-RU" altLang="ru-RU" sz="2200" dirty="0" err="1">
                <a:cs typeface="Arial" panose="020B0604020202020204" pitchFamily="34" charset="0"/>
              </a:rPr>
              <a:t>Пурнема</a:t>
            </a:r>
            <a:r>
              <a:rPr lang="ru-RU" altLang="ru-RU" sz="2200" dirty="0">
                <a:cs typeface="Arial" panose="020B0604020202020204" pitchFamily="34" charset="0"/>
              </a:rPr>
              <a:t> Онежского р-на Архангельской области,  национальный парк «Онежское Поморье», открыли крупнейшую на </a:t>
            </a:r>
            <a:r>
              <a:rPr lang="ru-RU" altLang="ru-RU" sz="2200" dirty="0" err="1">
                <a:cs typeface="Arial" panose="020B0604020202020204" pitchFamily="34" charset="0"/>
              </a:rPr>
              <a:t>Беломоро</a:t>
            </a:r>
            <a:r>
              <a:rPr lang="ru-RU" altLang="ru-RU" sz="2200" dirty="0">
                <a:cs typeface="Arial" panose="020B0604020202020204" pitchFamily="34" charset="0"/>
              </a:rPr>
              <a:t>-Балтийском пролетном пути остановку исландского песочника.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886240"/>
            <a:ext cx="12192000" cy="680793"/>
          </a:xfrm>
          <a:prstGeom prst="rect">
            <a:avLst/>
          </a:prstGeom>
          <a:solidFill>
            <a:srgbClr val="6A6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63352" y="724153"/>
            <a:ext cx="9577064" cy="1012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</a:rPr>
              <a:t>ВЫ МОЖЕТЕ СДЕЛАТЬ НАУЧНОЕ ОТКРЫТИЕ</a:t>
            </a:r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CFBBF1EC-628F-43D7-89CD-154CD9004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532" y="199591"/>
            <a:ext cx="896920" cy="572233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10" y="199591"/>
            <a:ext cx="3553173" cy="504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4E4904-E63F-4AF7-88BB-326E146CFB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7597"/>
            <a:ext cx="5011452" cy="37604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256135-5D85-4E3B-9CE1-B3E2FB014C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3085090"/>
            <a:ext cx="5659364" cy="37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62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816857"/>
            <a:ext cx="12192000" cy="919316"/>
          </a:xfrm>
          <a:prstGeom prst="rect">
            <a:avLst/>
          </a:prstGeom>
          <a:solidFill>
            <a:srgbClr val="6A6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63352" y="724153"/>
            <a:ext cx="10801200" cy="1012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</a:rPr>
              <a:t>ПОЛЬЗУЙТЕСЬ НАШИМИ МЕТОДИЧЕСКИМИ ПОСОБИЯМИ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https://www.formula-hd.ru/projects/nature/chibisi/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CFBBF1EC-628F-43D7-89CD-154CD9004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532" y="199591"/>
            <a:ext cx="896920" cy="572233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10" y="199591"/>
            <a:ext cx="3553173" cy="504056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EB46124-3281-1E23-68F4-C78A43FE0095}"/>
              </a:ext>
            </a:extLst>
          </p:cNvPr>
          <p:cNvGrpSpPr/>
          <p:nvPr/>
        </p:nvGrpSpPr>
        <p:grpSpPr>
          <a:xfrm>
            <a:off x="193317" y="1898259"/>
            <a:ext cx="5470636" cy="4870869"/>
            <a:chOff x="9813" y="701578"/>
            <a:chExt cx="5452956" cy="517162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D49DCE0-D40C-55EE-F8A4-6442A8B3B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01578"/>
              <a:ext cx="2041269" cy="28124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A4E9189-D717-D5F2-D235-D671890BC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7370" y="2946256"/>
              <a:ext cx="2149366" cy="29269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A6D9BC3-83DF-A738-3C00-9BAB7F5BD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20925" y="701578"/>
              <a:ext cx="2041844" cy="28124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1D770B-16DD-5E4E-CECD-5F21D3A11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225" t="18852" r="46063" b="7980"/>
          <a:stretch/>
        </p:blipFill>
        <p:spPr>
          <a:xfrm>
            <a:off x="5728091" y="3880844"/>
            <a:ext cx="2156335" cy="2888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2F8A1D-6343-59DB-F591-D9D6A27C65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348" t="18396" r="46803" b="6060"/>
          <a:stretch/>
        </p:blipFill>
        <p:spPr>
          <a:xfrm>
            <a:off x="7749792" y="1936732"/>
            <a:ext cx="2048464" cy="30158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0BB1C8-0D1A-AA7B-E316-58F4AE1F18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225" t="18386" r="46063" b="5800"/>
          <a:stretch/>
        </p:blipFill>
        <p:spPr>
          <a:xfrm>
            <a:off x="9686038" y="3703473"/>
            <a:ext cx="2208882" cy="30656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135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6290548" y="3506516"/>
            <a:ext cx="578211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Юлия Витальевна Горелова</a:t>
            </a:r>
            <a:r>
              <a:rPr lang="ru-RU" altLang="ru-RU" dirty="0">
                <a:cs typeface="Arial" panose="020B0604020202020204" pitchFamily="34" charset="0"/>
              </a:rPr>
              <a:t>, </a:t>
            </a:r>
          </a:p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dirty="0">
                <a:cs typeface="Arial" panose="020B0604020202020204" pitchFamily="34" charset="0"/>
              </a:rPr>
              <a:t>директор Некоммерческого партнерства содействия развитию орнитологии «Птицы и Люди»,</a:t>
            </a:r>
          </a:p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dirty="0">
                <a:cs typeface="Arial" panose="020B0604020202020204" pitchFamily="34" charset="0"/>
              </a:rPr>
              <a:t> </a:t>
            </a:r>
            <a:r>
              <a:rPr lang="ru-RU" altLang="ru-RU" u="sng" dirty="0">
                <a:solidFill>
                  <a:srgbClr val="0070C0"/>
                </a:solidFill>
                <a:cs typeface="Arial" panose="020B0604020202020204" pitchFamily="34" charset="0"/>
              </a:rPr>
              <a:t>julia-gorelova@yandex.ru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886240"/>
            <a:ext cx="12192000" cy="680793"/>
          </a:xfrm>
          <a:prstGeom prst="rect">
            <a:avLst/>
          </a:prstGeom>
          <a:solidFill>
            <a:srgbClr val="6A6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63352" y="724153"/>
            <a:ext cx="9577064" cy="1012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</a:rPr>
              <a:t>СПАСИБО ЗА ВНИМАНИЕ! </a:t>
            </a:r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CFBBF1EC-628F-43D7-89CD-154CD9004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532" y="199591"/>
            <a:ext cx="896920" cy="572233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10" y="199591"/>
            <a:ext cx="3553173" cy="5040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B74666-FB3E-B7B8-5768-B75F287827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63"/>
                    </a14:imgEffect>
                    <a14:imgEffect>
                      <a14:saturation sat="139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88" r="24603"/>
          <a:stretch/>
        </p:blipFill>
        <p:spPr>
          <a:xfrm>
            <a:off x="-3204" y="1844049"/>
            <a:ext cx="6099204" cy="501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03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63352" y="1988840"/>
            <a:ext cx="7488832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rgbClr val="68AF52"/>
              </a:buClr>
            </a:pPr>
            <a:endParaRPr lang="ru-RU" altLang="ru-RU" sz="2000" dirty="0">
              <a:latin typeface="Museo Sans Cyrl 100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886240"/>
            <a:ext cx="12192000" cy="680793"/>
          </a:xfrm>
          <a:prstGeom prst="rect">
            <a:avLst/>
          </a:prstGeom>
          <a:solidFill>
            <a:srgbClr val="6A6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39200" y="720000"/>
            <a:ext cx="9577064" cy="1012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bg1"/>
                </a:solidFill>
              </a:rPr>
              <a:t>ЕВРАЗИЙСКИЙ УЧЕТ ПТИЦ</a:t>
            </a:r>
          </a:p>
        </p:txBody>
      </p:sp>
      <p:pic>
        <p:nvPicPr>
          <p:cNvPr id="6148" name="Picture 4" descr="EuroBirdwatch21 | МОУ Семеновская СОШ Свободненского района Амурской области | Любовь Брехнёва">
            <a:extLst>
              <a:ext uri="{FF2B5EF4-FFF2-40B4-BE49-F238E27FC236}">
                <a16:creationId xmlns:a16="http://schemas.microsoft.com/office/drawing/2014/main" id="{DF3701CF-D811-AB88-B887-ECFCAC81B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0646"/>
            <a:ext cx="3321365" cy="44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uroBirdwatch21 | МОУ Семеновская СОШ Свободненского района Амурской области | Любовь Брехнёва">
            <a:extLst>
              <a:ext uri="{FF2B5EF4-FFF2-40B4-BE49-F238E27FC236}">
                <a16:creationId xmlns:a16="http://schemas.microsoft.com/office/drawing/2014/main" id="{464C369E-A921-D632-1145-CCB4D8371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073"/>
          <a:stretch/>
        </p:blipFill>
        <p:spPr bwMode="auto">
          <a:xfrm>
            <a:off x="8688288" y="2362580"/>
            <a:ext cx="3503712" cy="449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uroBirdwatch 2020">
            <a:extLst>
              <a:ext uri="{FF2B5EF4-FFF2-40B4-BE49-F238E27FC236}">
                <a16:creationId xmlns:a16="http://schemas.microsoft.com/office/drawing/2014/main" id="{EB743A7E-E3BF-94F0-1812-E7D527097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5" r="3185"/>
          <a:stretch/>
        </p:blipFill>
        <p:spPr bwMode="auto">
          <a:xfrm>
            <a:off x="4157411" y="2410646"/>
            <a:ext cx="3594773" cy="444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5ADA955-F3ED-46D0-D52E-516C9F2C1E08}"/>
              </a:ext>
            </a:extLst>
          </p:cNvPr>
          <p:cNvSpPr/>
          <p:nvPr/>
        </p:nvSpPr>
        <p:spPr>
          <a:xfrm>
            <a:off x="185969" y="1645815"/>
            <a:ext cx="1188669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rgbClr val="68AF52"/>
              </a:buClr>
            </a:pPr>
            <a:r>
              <a:rPr lang="ru-RU" altLang="ru-RU" sz="2000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Соревнования между регионами России в двух номинациях: «количество участников» и «количество птиц».</a:t>
            </a:r>
          </a:p>
        </p:txBody>
      </p:sp>
    </p:spTree>
    <p:extLst>
      <p:ext uri="{BB962C8B-B14F-4D97-AF65-F5344CB8AC3E}">
        <p14:creationId xmlns:p14="http://schemas.microsoft.com/office/powerpoint/2010/main" val="2338135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44790" y="2065254"/>
            <a:ext cx="639756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200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Всероссийская акция в защиту перелетных птиц:</a:t>
            </a:r>
          </a:p>
          <a:p>
            <a:pPr marL="342900" indent="-34290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altLang="ru-RU" sz="2200" dirty="0">
                <a:cs typeface="Arial" panose="020B0604020202020204" pitchFamily="34" charset="0"/>
              </a:rPr>
              <a:t>Привлечение внимания к проблемам перелетных птиц на миграционном пути от мест гнездования к районам зимовки;</a:t>
            </a:r>
          </a:p>
          <a:p>
            <a:pPr marL="342900" indent="-34290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altLang="ru-RU" sz="2200" dirty="0">
                <a:cs typeface="Arial" panose="020B0604020202020204" pitchFamily="34" charset="0"/>
              </a:rPr>
              <a:t>Часть глобального мониторинга живых организмов;</a:t>
            </a:r>
          </a:p>
          <a:p>
            <a:pPr marL="342900" indent="-34290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altLang="ru-RU" sz="2200" dirty="0">
                <a:cs typeface="Arial" panose="020B0604020202020204" pitchFamily="34" charset="0"/>
              </a:rPr>
              <a:t>Соревнования между командами и регионами России.</a:t>
            </a:r>
            <a:endParaRPr lang="ru-RU" sz="2200" dirty="0">
              <a:cs typeface="Arial" panose="020B0604020202020204" pitchFamily="34" charset="0"/>
            </a:endParaRPr>
          </a:p>
          <a:p>
            <a:endParaRPr lang="ru-RU" sz="1600" dirty="0">
              <a:latin typeface="Museo Sans Cyrl 100" panose="020000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886240"/>
            <a:ext cx="12192000" cy="680793"/>
          </a:xfrm>
          <a:prstGeom prst="rect">
            <a:avLst/>
          </a:prstGeom>
          <a:solidFill>
            <a:srgbClr val="6A6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91344" y="724153"/>
            <a:ext cx="9577064" cy="1012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Museo Sans Cyrl 900" panose="02000000000000000000" pitchFamily="50" charset="-52"/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ЧТО ТАКОЕ ЕВРАЗИЙСКИЙ УЧЕТ ПТИЦ ?</a:t>
            </a:r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CFBBF1EC-628F-43D7-89CD-154CD9004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532" y="199591"/>
            <a:ext cx="896920" cy="572233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10" y="199591"/>
            <a:ext cx="3553173" cy="504056"/>
          </a:xfrm>
          <a:prstGeom prst="rect">
            <a:avLst/>
          </a:prstGeom>
        </p:spPr>
      </p:pic>
      <p:pic>
        <p:nvPicPr>
          <p:cNvPr id="13" name="Picture 7" descr="Solopov_03">
            <a:extLst>
              <a:ext uri="{FF2B5EF4-FFF2-40B4-BE49-F238E27FC236}">
                <a16:creationId xmlns:a16="http://schemas.microsoft.com/office/drawing/2014/main" id="{192B4004-B4FE-4473-BD5D-0F407DCF0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9" r="3029"/>
          <a:stretch/>
        </p:blipFill>
        <p:spPr bwMode="auto">
          <a:xfrm>
            <a:off x="6733696" y="1657081"/>
            <a:ext cx="5458304" cy="520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762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63004" y="2029314"/>
            <a:ext cx="676435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Одновременно на всей территории России силами волонтеров, в основном, школьников и учителей, </a:t>
            </a:r>
            <a:r>
              <a:rPr lang="ru-RU" altLang="ru-RU" sz="20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подсчитать перелетных птиц.</a:t>
            </a:r>
          </a:p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Результаты отражают </a:t>
            </a:r>
            <a:r>
              <a:rPr lang="ru-RU" altLang="ru-RU" sz="20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общую картину осенней миграции</a:t>
            </a:r>
            <a:r>
              <a:rPr lang="ru-RU" altLang="ru-RU" sz="2000" dirty="0">
                <a:cs typeface="Arial" panose="020B0604020202020204" pitchFamily="34" charset="0"/>
              </a:rPr>
              <a:t>, которую анализируют ученые-орнитологи.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886240"/>
            <a:ext cx="12192000" cy="680793"/>
          </a:xfrm>
          <a:prstGeom prst="rect">
            <a:avLst/>
          </a:prstGeom>
          <a:solidFill>
            <a:srgbClr val="6A6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63352" y="724153"/>
            <a:ext cx="9577064" cy="1012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</a:rPr>
              <a:t>ОСНОВНАЯ ИДЕЯ УЧЕТА</a:t>
            </a:r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CFBBF1EC-628F-43D7-89CD-154CD9004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532" y="199591"/>
            <a:ext cx="896920" cy="572233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10" y="199591"/>
            <a:ext cx="3553173" cy="50405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EAB0566-B603-448D-8041-355DA3FC38E6}"/>
              </a:ext>
            </a:extLst>
          </p:cNvPr>
          <p:cNvSpPr/>
          <p:nvPr/>
        </p:nvSpPr>
        <p:spPr>
          <a:xfrm>
            <a:off x="349748" y="4113038"/>
            <a:ext cx="69171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sz="2000" b="1" dirty="0">
                <a:cs typeface="Arial" panose="020B0604020202020204" pitchFamily="34" charset="0"/>
              </a:rPr>
              <a:t>Учет</a:t>
            </a:r>
            <a:r>
              <a:rPr lang="ru-RU" sz="2000" dirty="0">
                <a:cs typeface="Arial" panose="020B0604020202020204" pitchFamily="34" charset="0"/>
              </a:rPr>
              <a:t> – это наблюдения за птицами с определением их 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видового и количественного состава </a:t>
            </a:r>
            <a:r>
              <a:rPr lang="ru-RU" sz="2000" dirty="0">
                <a:cs typeface="Arial" panose="020B0604020202020204" pitchFamily="34" charset="0"/>
              </a:rPr>
              <a:t>и заполнения по итогам наблюдений 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анкеты-отчета</a:t>
            </a:r>
            <a:r>
              <a:rPr lang="ru-RU" sz="2000" dirty="0">
                <a:solidFill>
                  <a:srgbClr val="1E8020"/>
                </a:solidFill>
                <a:cs typeface="Arial" panose="020B0604020202020204" pitchFamily="34" charset="0"/>
              </a:rPr>
              <a:t> </a:t>
            </a:r>
            <a:r>
              <a:rPr lang="ru-RU" sz="2000" dirty="0">
                <a:cs typeface="Arial" panose="020B0604020202020204" pitchFamily="34" charset="0"/>
              </a:rPr>
              <a:t>на сайте российского координатора </a:t>
            </a:r>
            <a:r>
              <a:rPr lang="en-GB" sz="2000" b="1" u="sng" dirty="0">
                <a:solidFill>
                  <a:srgbClr val="0070C0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ru-RU" sz="2000" b="1" u="sng" dirty="0">
                <a:solidFill>
                  <a:srgbClr val="0070C0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GB" sz="2000" b="1" u="sng" dirty="0" err="1">
                <a:solidFill>
                  <a:srgbClr val="0070C0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eurobirdwatch</a:t>
            </a:r>
            <a:r>
              <a:rPr lang="ru-RU" sz="2000" b="1" u="sng" dirty="0">
                <a:solidFill>
                  <a:srgbClr val="0070C0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GB" sz="2000" b="1" u="sng" dirty="0" err="1">
                <a:solidFill>
                  <a:srgbClr val="0070C0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endParaRPr lang="ru-RU" altLang="ru-RU" sz="2000" b="1" u="sng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8" descr="EuroBirdwatch 2020">
            <a:extLst>
              <a:ext uri="{FF2B5EF4-FFF2-40B4-BE49-F238E27FC236}">
                <a16:creationId xmlns:a16="http://schemas.microsoft.com/office/drawing/2014/main" id="{44C3A172-2A53-B873-64D0-8A538DB70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335"/>
                    </a14:imgEffect>
                    <a14:imgEffect>
                      <a14:saturation sat="1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55" r="3185"/>
          <a:stretch/>
        </p:blipFill>
        <p:spPr bwMode="auto">
          <a:xfrm>
            <a:off x="8040638" y="1729120"/>
            <a:ext cx="4151362" cy="513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121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77172" y="2260735"/>
            <a:ext cx="7519028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200" b="1" dirty="0">
                <a:solidFill>
                  <a:srgbClr val="1E8020"/>
                </a:solidFill>
                <a:cs typeface="Arial" panose="020B0604020202020204" pitchFamily="34" charset="0"/>
              </a:rPr>
              <a:t>КОГДА: </a:t>
            </a:r>
            <a:r>
              <a:rPr lang="ru-RU" altLang="ru-RU" sz="2200" dirty="0">
                <a:cs typeface="Arial" panose="020B0604020202020204" pitchFamily="34" charset="0"/>
              </a:rPr>
              <a:t>первые выходные октября – </a:t>
            </a:r>
            <a:r>
              <a:rPr lang="ru-RU" altLang="ru-RU" sz="2200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5-6.10.2024</a:t>
            </a:r>
          </a:p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200" b="1" dirty="0">
                <a:solidFill>
                  <a:srgbClr val="1E8020"/>
                </a:solidFill>
                <a:cs typeface="Arial" panose="020B0604020202020204" pitchFamily="34" charset="0"/>
              </a:rPr>
              <a:t>ГДЕ:</a:t>
            </a:r>
            <a:r>
              <a:rPr lang="ru-RU" altLang="ru-RU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ru-RU" altLang="ru-RU" sz="2200" dirty="0">
                <a:cs typeface="Arial" panose="020B0604020202020204" pitchFamily="34" charset="0"/>
              </a:rPr>
              <a:t>все регионы России</a:t>
            </a:r>
          </a:p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200" b="1" dirty="0">
                <a:solidFill>
                  <a:srgbClr val="1E8020"/>
                </a:solidFill>
                <a:cs typeface="Arial" panose="020B0604020202020204" pitchFamily="34" charset="0"/>
              </a:rPr>
              <a:t>ОРГАНИЗАТОРЫ: </a:t>
            </a:r>
          </a:p>
          <a:p>
            <a:pPr marL="342900" indent="-342900">
              <a:spcAft>
                <a:spcPts val="12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altLang="ru-RU" sz="22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Российский координатор – Партнерство «Птицы и Люди»;</a:t>
            </a:r>
          </a:p>
          <a:p>
            <a:pPr marL="342900" indent="-34290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altLang="ru-RU" sz="22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Координатор по Амурской, Нижегородской, Томской Тюменской областям и Республике Башкортостан – Проект «Территория чибисов» Программы социальных инвестиций «Формула хороших дел» СИБУРа.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886240"/>
            <a:ext cx="12192000" cy="680793"/>
          </a:xfrm>
          <a:prstGeom prst="rect">
            <a:avLst/>
          </a:prstGeom>
          <a:solidFill>
            <a:srgbClr val="6A6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63352" y="724153"/>
            <a:ext cx="9577064" cy="1012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</a:rPr>
              <a:t>КОГДА, ГДЕ И КЕМ ПРОВОДИТСЯ?</a:t>
            </a:r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CFBBF1EC-628F-43D7-89CD-154CD9004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532" y="199591"/>
            <a:ext cx="896920" cy="572233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10" y="199591"/>
            <a:ext cx="3553173" cy="5040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E4ED33-DC19-D2A5-03A1-D5E7235485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4" r="45858"/>
          <a:stretch/>
        </p:blipFill>
        <p:spPr>
          <a:xfrm>
            <a:off x="8443614" y="1758084"/>
            <a:ext cx="3748386" cy="50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79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886240"/>
            <a:ext cx="12192000" cy="680793"/>
          </a:xfrm>
          <a:prstGeom prst="rect">
            <a:avLst/>
          </a:prstGeom>
          <a:solidFill>
            <a:srgbClr val="6A6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17562" y="784481"/>
            <a:ext cx="9577064" cy="1012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</a:rPr>
              <a:t>ИТОГИ 2023 ГОДА ПО РОССИИ</a:t>
            </a:r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CFBBF1EC-628F-43D7-89CD-154CD9004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532" y="199591"/>
            <a:ext cx="896920" cy="572233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10" y="199591"/>
            <a:ext cx="3553173" cy="5040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7D2189-0F6A-1DFF-695B-B5A55EEE23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7" r="7160"/>
          <a:stretch/>
        </p:blipFill>
        <p:spPr>
          <a:xfrm>
            <a:off x="6672064" y="1809473"/>
            <a:ext cx="5519937" cy="5048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E93EB9-A6E7-76FA-BA05-DDC4770D274F}"/>
              </a:ext>
            </a:extLst>
          </p:cNvPr>
          <p:cNvSpPr txBox="1"/>
          <p:nvPr/>
        </p:nvSpPr>
        <p:spPr>
          <a:xfrm>
            <a:off x="479376" y="1809158"/>
            <a:ext cx="5807724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ИТОГИ 2023:</a:t>
            </a:r>
          </a:p>
          <a:p>
            <a:pPr marL="285750" indent="-28575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dirty="0">
                <a:cs typeface="Arial" panose="020B0604020202020204" pitchFamily="34" charset="0"/>
              </a:rPr>
              <a:t>62 региона </a:t>
            </a:r>
          </a:p>
          <a:p>
            <a:pPr marL="285750" indent="-28575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dirty="0">
                <a:cs typeface="Arial" panose="020B0604020202020204" pitchFamily="34" charset="0"/>
              </a:rPr>
              <a:t>5763 участника </a:t>
            </a:r>
          </a:p>
          <a:p>
            <a:pPr marL="285750" indent="-28575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164 532 особи птиц, представляющих 343 вида.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76627-4C95-BAC0-805E-C131A060CEAA}"/>
              </a:ext>
            </a:extLst>
          </p:cNvPr>
          <p:cNvSpPr txBox="1"/>
          <p:nvPr/>
        </p:nvSpPr>
        <p:spPr>
          <a:xfrm>
            <a:off x="479376" y="3592708"/>
            <a:ext cx="5967314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По числу птиц:</a:t>
            </a:r>
          </a:p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dirty="0">
                <a:cs typeface="Arial" panose="020B0604020202020204" pitchFamily="34" charset="0"/>
              </a:rPr>
              <a:t>1 место – Республика Крым: </a:t>
            </a:r>
            <a:r>
              <a:rPr lang="ru-RU" b="0" i="0" dirty="0">
                <a:effectLst/>
              </a:rPr>
              <a:t>64 338 особей, 194 вида</a:t>
            </a:r>
            <a:r>
              <a:rPr lang="ru-RU" dirty="0">
                <a:cs typeface="Arial" panose="020B0604020202020204" pitchFamily="34" charset="0"/>
              </a:rPr>
              <a:t>;</a:t>
            </a:r>
          </a:p>
          <a:p>
            <a:pPr algn="l">
              <a:spcAft>
                <a:spcPts val="600"/>
              </a:spcAft>
            </a:pPr>
            <a:r>
              <a:rPr lang="ru-RU" dirty="0">
                <a:cs typeface="Arial" panose="020B0604020202020204" pitchFamily="34" charset="0"/>
              </a:rPr>
              <a:t>2 место – </a:t>
            </a:r>
            <a:r>
              <a:rPr lang="ru-RU" b="0" i="0" dirty="0">
                <a:solidFill>
                  <a:srgbClr val="000000"/>
                </a:solidFill>
                <a:effectLst/>
              </a:rPr>
              <a:t>Рязанская область : 12 907 особей, 102 вида;</a:t>
            </a:r>
          </a:p>
          <a:p>
            <a:pPr algn="l"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</a:rPr>
              <a:t>3 место - </a:t>
            </a:r>
            <a:r>
              <a:rPr lang="ru-RU" b="0" i="0" dirty="0">
                <a:solidFill>
                  <a:srgbClr val="000000"/>
                </a:solidFill>
                <a:effectLst/>
              </a:rPr>
              <a:t>Ростовская область : 11 032 особи, 58 видов.</a:t>
            </a:r>
          </a:p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По числу участников:</a:t>
            </a:r>
          </a:p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dirty="0">
                <a:cs typeface="Arial" panose="020B0604020202020204" pitchFamily="34" charset="0"/>
              </a:rPr>
              <a:t>1 место – Москва: 1 800 участников;</a:t>
            </a:r>
          </a:p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dirty="0">
                <a:cs typeface="Arial" panose="020B0604020202020204" pitchFamily="34" charset="0"/>
              </a:rPr>
              <a:t>2 место - </a:t>
            </a:r>
            <a:r>
              <a:rPr lang="ru-RU" b="0" i="0" dirty="0">
                <a:solidFill>
                  <a:srgbClr val="000000"/>
                </a:solidFill>
                <a:effectLst/>
              </a:rPr>
              <a:t>Нижегородская область: 773 участника;</a:t>
            </a:r>
            <a:endParaRPr lang="ru-RU" dirty="0"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dirty="0">
                <a:cs typeface="Arial" panose="020B0604020202020204" pitchFamily="34" charset="0"/>
              </a:rPr>
              <a:t>3 место – </a:t>
            </a:r>
            <a:r>
              <a:rPr lang="ru-RU" b="0" i="0" dirty="0">
                <a:solidFill>
                  <a:srgbClr val="000000"/>
                </a:solidFill>
                <a:effectLst/>
              </a:rPr>
              <a:t>Санкт-Петербург: 332 участника</a:t>
            </a:r>
            <a:r>
              <a:rPr lang="ru-RU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2894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12206" y="1744568"/>
            <a:ext cx="7800018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altLang="ru-RU" sz="2000" dirty="0">
                <a:cs typeface="Arial" panose="020B0604020202020204" pitchFamily="34" charset="0"/>
              </a:rPr>
              <a:t>В течение 2-х дней, </a:t>
            </a:r>
            <a:r>
              <a:rPr lang="ru-RU" altLang="ru-RU" sz="20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5 и 6 октября</a:t>
            </a:r>
            <a:r>
              <a:rPr lang="ru-RU" altLang="ru-RU" sz="2000" dirty="0">
                <a:cs typeface="Arial" panose="020B0604020202020204" pitchFamily="34" charset="0"/>
              </a:rPr>
              <a:t>, вы выходите на природу , проводите учет и заполняете анкету. Вы можете выйти в поле несколько раз, заполнить несколько анкет;</a:t>
            </a:r>
          </a:p>
          <a:p>
            <a:pPr marL="342900" indent="-34290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altLang="ru-RU" sz="2000" dirty="0">
                <a:cs typeface="Arial" panose="020B0604020202020204" pitchFamily="34" charset="0"/>
              </a:rPr>
              <a:t>Возьмите бинокль и фотоаппарат или телефон, чтобы снять птицу, если вы ее не можете определить;</a:t>
            </a:r>
          </a:p>
          <a:p>
            <a:pPr marL="342900" indent="-34290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altLang="ru-RU" sz="2000" dirty="0">
                <a:cs typeface="Arial" panose="020B0604020202020204" pitchFamily="34" charset="0"/>
              </a:rPr>
              <a:t>Время учета – 30 мин. - 1 час (можно больше);</a:t>
            </a:r>
          </a:p>
          <a:p>
            <a:pPr marL="342900" indent="-34290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altLang="ru-RU" sz="2000" dirty="0">
                <a:cs typeface="Arial" panose="020B0604020202020204" pitchFamily="34" charset="0"/>
              </a:rPr>
              <a:t>Учитывайте птиц, которые находятся от вас в 50-100 м. Если птица дальше, ее трудно разглядеть;</a:t>
            </a:r>
          </a:p>
          <a:p>
            <a:pPr marL="342900" indent="-34290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altLang="ru-RU" sz="2000" dirty="0">
                <a:cs typeface="Arial" panose="020B0604020202020204" pitchFamily="34" charset="0"/>
              </a:rPr>
              <a:t>Необходимо отмечать, сколько птиц каждого вида вам повстречалось за время учета;</a:t>
            </a:r>
            <a:endParaRPr lang="en-US" altLang="ru-RU" sz="2000" dirty="0"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altLang="ru-RU" sz="2000" dirty="0">
                <a:cs typeface="Arial" panose="020B0604020202020204" pitchFamily="34" charset="0"/>
              </a:rPr>
              <a:t>Не учитывайте птиц, которых не можете определить;</a:t>
            </a:r>
          </a:p>
          <a:p>
            <a:pPr marL="342900" indent="-34290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altLang="ru-RU" sz="2000" dirty="0">
                <a:cs typeface="Arial" panose="020B0604020202020204" pitchFamily="34" charset="0"/>
              </a:rPr>
              <a:t>Записи ведите в блокноте;</a:t>
            </a:r>
          </a:p>
          <a:p>
            <a:pPr marL="342900" indent="-34290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altLang="ru-RU" sz="2000" dirty="0">
                <a:cs typeface="Arial" panose="020B0604020202020204" pitchFamily="34" charset="0"/>
              </a:rPr>
              <a:t>Анкету на сайте заполняйте по возвращении домой или в школу.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886240"/>
            <a:ext cx="12192000" cy="680793"/>
          </a:xfrm>
          <a:prstGeom prst="rect">
            <a:avLst/>
          </a:prstGeom>
          <a:solidFill>
            <a:srgbClr val="6A6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63352" y="724153"/>
            <a:ext cx="9577064" cy="1012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</a:rPr>
              <a:t>КАК ПРОВОДИТЬ УЧЕТ</a:t>
            </a:r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CFBBF1EC-628F-43D7-89CD-154CD9004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532" y="199591"/>
            <a:ext cx="896920" cy="572233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10" y="199591"/>
            <a:ext cx="3553173" cy="5040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424CEA-FA41-53EA-696D-FDE3283181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5" r="11744"/>
          <a:stretch/>
        </p:blipFill>
        <p:spPr>
          <a:xfrm>
            <a:off x="8472264" y="1710620"/>
            <a:ext cx="3736141" cy="51646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B72B72-8D1D-AD93-BB45-9303A254B342}"/>
              </a:ext>
            </a:extLst>
          </p:cNvPr>
          <p:cNvSpPr txBox="1"/>
          <p:nvPr/>
        </p:nvSpPr>
        <p:spPr>
          <a:xfrm>
            <a:off x="8634892" y="6408681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М.Подсохин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90002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63352" y="1681449"/>
            <a:ext cx="842493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200" b="1" dirty="0">
                <a:solidFill>
                  <a:srgbClr val="1E8020"/>
                </a:solidFill>
                <a:cs typeface="Arial" panose="020B0604020202020204" pitchFamily="34" charset="0"/>
              </a:rPr>
              <a:t>Маршрутный учет:</a:t>
            </a:r>
          </a:p>
          <a:p>
            <a:pPr marL="342900" indent="-34290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altLang="ru-RU" sz="2200" dirty="0">
                <a:cs typeface="Arial" panose="020B0604020202020204" pitchFamily="34" charset="0"/>
              </a:rPr>
              <a:t>Выберите маршрут, захватывающий разные птичьи местообитания – луг, поле, опушку, лес, долину реки, берег пруда;</a:t>
            </a:r>
          </a:p>
          <a:p>
            <a:pPr marL="342900" indent="-34290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altLang="ru-RU" sz="2200" dirty="0">
                <a:cs typeface="Arial" panose="020B0604020202020204" pitchFamily="34" charset="0"/>
              </a:rPr>
              <a:t>Передвигайтесь со скоростью не более 2-х км/ч, чтобы</a:t>
            </a:r>
            <a:br>
              <a:rPr lang="ru-RU" altLang="ru-RU" sz="2200" dirty="0">
                <a:cs typeface="Arial" panose="020B0604020202020204" pitchFamily="34" charset="0"/>
              </a:rPr>
            </a:br>
            <a:r>
              <a:rPr lang="ru-RU" altLang="ru-RU" sz="2200" dirty="0">
                <a:cs typeface="Arial" panose="020B0604020202020204" pitchFamily="34" charset="0"/>
              </a:rPr>
              <a:t>не пропустить птиц;</a:t>
            </a:r>
          </a:p>
          <a:p>
            <a:pPr marL="342900" indent="-34290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altLang="ru-RU" sz="2200" dirty="0">
                <a:cs typeface="Arial" panose="020B0604020202020204" pitchFamily="34" charset="0"/>
              </a:rPr>
              <a:t>Птиц можно считать от выхода из дома до возвращения обратно.</a:t>
            </a:r>
          </a:p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200" b="1" dirty="0">
                <a:solidFill>
                  <a:srgbClr val="1E8020"/>
                </a:solidFill>
                <a:cs typeface="Arial" panose="020B0604020202020204" pitchFamily="34" charset="0"/>
              </a:rPr>
              <a:t>Учет на точке:</a:t>
            </a:r>
          </a:p>
          <a:p>
            <a:pPr marL="342900" indent="-34290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altLang="ru-RU" sz="2200" dirty="0">
                <a:cs typeface="Arial" panose="020B0604020202020204" pitchFamily="34" charset="0"/>
              </a:rPr>
              <a:t>Выберите одну точку, например, хорошую обзорную</a:t>
            </a:r>
            <a:br>
              <a:rPr lang="ru-RU" altLang="ru-RU" sz="2200" dirty="0">
                <a:cs typeface="Arial" panose="020B0604020202020204" pitchFamily="34" charset="0"/>
              </a:rPr>
            </a:br>
            <a:r>
              <a:rPr lang="ru-RU" altLang="ru-RU" sz="2200" dirty="0">
                <a:cs typeface="Arial" panose="020B0604020202020204" pitchFamily="34" charset="0"/>
              </a:rPr>
              <a:t>площадку на берегу реки, и, стоя на ней, подсчитывайте всех пролетающих птиц;</a:t>
            </a:r>
          </a:p>
          <a:p>
            <a:pPr marL="342900" indent="-342900">
              <a:spcAft>
                <a:spcPts val="600"/>
              </a:spcAft>
              <a:buClr>
                <a:srgbClr val="68AF52"/>
              </a:buClr>
              <a:buFont typeface="Arial" panose="020B0604020202020204" pitchFamily="34" charset="0"/>
              <a:buChar char="•"/>
            </a:pPr>
            <a:r>
              <a:rPr lang="ru-RU" altLang="ru-RU" sz="2200" dirty="0">
                <a:cs typeface="Arial" panose="020B0604020202020204" pitchFamily="34" charset="0"/>
              </a:rPr>
              <a:t>Можно выбрать несколько точек и проводить учет на каждой</a:t>
            </a:r>
            <a:br>
              <a:rPr lang="ru-RU" altLang="ru-RU" sz="2200" dirty="0">
                <a:cs typeface="Arial" panose="020B0604020202020204" pitchFamily="34" charset="0"/>
              </a:rPr>
            </a:br>
            <a:r>
              <a:rPr lang="ru-RU" altLang="ru-RU" sz="2200" dirty="0">
                <a:cs typeface="Arial" panose="020B0604020202020204" pitchFamily="34" charset="0"/>
              </a:rPr>
              <a:t>из них, примерно, по 20 минут.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886240"/>
            <a:ext cx="12192000" cy="680793"/>
          </a:xfrm>
          <a:prstGeom prst="rect">
            <a:avLst/>
          </a:prstGeom>
          <a:solidFill>
            <a:srgbClr val="6A6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63352" y="724153"/>
            <a:ext cx="9577064" cy="1012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</a:rPr>
              <a:t>ТИПЫ УЧЕТА</a:t>
            </a:r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CFBBF1EC-628F-43D7-89CD-154CD9004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532" y="199591"/>
            <a:ext cx="896920" cy="572233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10" y="199591"/>
            <a:ext cx="3553173" cy="5040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91627B-889E-412C-9E55-8C2937F76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5" y="1813919"/>
            <a:ext cx="3359696" cy="50395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4C868F-D38F-77EA-AFD9-D31188CBF5A0}"/>
              </a:ext>
            </a:extLst>
          </p:cNvPr>
          <p:cNvSpPr txBox="1"/>
          <p:nvPr/>
        </p:nvSpPr>
        <p:spPr>
          <a:xfrm>
            <a:off x="10811034" y="6482763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М.Подсохин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75674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71291" y="1899015"/>
            <a:ext cx="7333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000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Заполняется на сайте </a:t>
            </a:r>
            <a:r>
              <a:rPr lang="ru-RU" altLang="ru-RU" sz="2000" b="1" u="sng" dirty="0">
                <a:solidFill>
                  <a:srgbClr val="0070C0"/>
                </a:solidFill>
                <a:cs typeface="Arial" panose="020B0604020202020204" pitchFamily="34" charset="0"/>
              </a:rPr>
              <a:t>www.eurobirdwatch.ru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886240"/>
            <a:ext cx="12192000" cy="680793"/>
          </a:xfrm>
          <a:prstGeom prst="rect">
            <a:avLst/>
          </a:prstGeom>
          <a:solidFill>
            <a:srgbClr val="6A6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63352" y="724153"/>
            <a:ext cx="9577064" cy="1012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</a:rPr>
              <a:t>АНКЕТА</a:t>
            </a:r>
          </a:p>
        </p:txBody>
      </p:sp>
      <p:pic>
        <p:nvPicPr>
          <p:cNvPr id="15" name="Picture 3" descr="L:\Мои документы\Logo\B&amp;P\Marka_Logo++++ copy.png">
            <a:extLst>
              <a:ext uri="{FF2B5EF4-FFF2-40B4-BE49-F238E27FC236}">
                <a16:creationId xmlns:a16="http://schemas.microsoft.com/office/drawing/2014/main" id="{CFBBF1EC-628F-43D7-89CD-154CD9004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532" y="199591"/>
            <a:ext cx="896920" cy="572233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10" y="199591"/>
            <a:ext cx="3553173" cy="5040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40C42A-8E2E-44A1-BFBD-B3080F4089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37" t="4829" r="28738" b="6929"/>
          <a:stretch/>
        </p:blipFill>
        <p:spPr>
          <a:xfrm>
            <a:off x="7769480" y="1567033"/>
            <a:ext cx="4308187" cy="5026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74D930-9336-4168-BB51-4638B4C8B465}"/>
              </a:ext>
            </a:extLst>
          </p:cNvPr>
          <p:cNvSpPr txBox="1"/>
          <p:nvPr/>
        </p:nvSpPr>
        <p:spPr>
          <a:xfrm>
            <a:off x="371291" y="2512431"/>
            <a:ext cx="6948845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Для доступа к анкете запросите персональный идентификатор.</a:t>
            </a:r>
          </a:p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0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Потренируйтесь в заполнении анкеты заранее.</a:t>
            </a:r>
          </a:p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Анкеты, отправленные </a:t>
            </a:r>
            <a:r>
              <a:rPr lang="ru-RU" altLang="ru-RU" sz="20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после 17.00 по московскому времени,</a:t>
            </a:r>
            <a:br>
              <a:rPr lang="ru-RU" altLang="ru-RU" sz="20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</a:br>
            <a:r>
              <a:rPr lang="ru-RU" altLang="ru-RU" sz="20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не идут в зачет соревнований.</a:t>
            </a:r>
          </a:p>
          <a:p>
            <a:pPr>
              <a:spcAft>
                <a:spcPts val="600"/>
              </a:spcAft>
              <a:buClr>
                <a:srgbClr val="68AF52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Мы помогаем вам определить птиц, которых вы не знаете. Обращайтесь по адресу </a:t>
            </a:r>
            <a:r>
              <a:rPr lang="en-US" sz="2000" b="1" u="sng" dirty="0">
                <a:solidFill>
                  <a:srgbClr val="0070C0"/>
                </a:solidFill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birder</a:t>
            </a:r>
            <a:r>
              <a:rPr lang="ru-RU" sz="2000" b="1" u="sng" dirty="0">
                <a:solidFill>
                  <a:srgbClr val="0070C0"/>
                </a:solidFill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2000" b="1" u="sng" dirty="0" err="1">
                <a:solidFill>
                  <a:srgbClr val="0070C0"/>
                </a:solidFill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eurobirdwatch</a:t>
            </a:r>
            <a:r>
              <a:rPr lang="ru-RU" sz="2000" b="1" u="sng" dirty="0">
                <a:solidFill>
                  <a:srgbClr val="0070C0"/>
                </a:solidFill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2000" b="1" u="sng" dirty="0" err="1">
                <a:solidFill>
                  <a:srgbClr val="0070C0"/>
                </a:solidFill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r>
              <a:rPr lang="ru-RU" sz="2000" b="1" u="sng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до 15.00 по московскому времени.</a:t>
            </a:r>
            <a:endParaRPr lang="ru-RU" altLang="ru-RU" sz="2000" dirty="0">
              <a:solidFill>
                <a:schemeClr val="tx2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80102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8704</TotalTime>
  <Words>805</Words>
  <Application>Microsoft Office PowerPoint</Application>
  <PresentationFormat>Широкоэкранный</PresentationFormat>
  <Paragraphs>89</Paragraphs>
  <Slides>15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Museo Sans Cyrl 100</vt:lpstr>
      <vt:lpstr>Museo Sans Cyrl 900</vt:lpstr>
      <vt:lpstr>Метрополия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Вольерный комплекс для ланей  на  территории Крюковского лесопарка</dc:title>
  <dc:creator>UserEco02</dc:creator>
  <cp:lastModifiedBy>Юлия Горелова</cp:lastModifiedBy>
  <cp:revision>700</cp:revision>
  <cp:lastPrinted>2015-01-15T12:46:35Z</cp:lastPrinted>
  <dcterms:created xsi:type="dcterms:W3CDTF">2014-12-09T08:43:35Z</dcterms:created>
  <dcterms:modified xsi:type="dcterms:W3CDTF">2024-09-05T11:49:09Z</dcterms:modified>
</cp:coreProperties>
</file>