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914400"/>
            <a:ext cx="7772400" cy="1470025"/>
          </a:xfrm>
        </p:spPr>
        <p:txBody>
          <a:bodyPr/>
          <a:lstStyle>
            <a:lvl1pPr>
              <a:defRPr sz="8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2743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E7D879-6DEC-478F-AAD8-5371ED47736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7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3415-7A01-498B-BB13-C12BD3B7699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18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1E454-FB20-4771-BADD-B653D29CC2B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B0B12-C54D-4050-A379-EFA8FC46E0D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33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7F8DC-3644-4D89-BA7D-4CE70DB74D2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79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FF6F-605C-4493-B29E-F88435DFA16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52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7960B-1E4D-44A5-BC37-5B13AA74989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36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EA181-4806-4617-8B33-1370D924168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7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1898C-4F2F-4C47-8ABA-62E5B0794F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19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1E3F1-EF72-485F-8C26-6A4D065C4A9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98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A38A1-DDCF-474E-93AD-C42551E4A0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0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82ECE3-5263-4351-BF6C-C1776FC08911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5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5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hyperlink" Target="&#1055;&#1088;&#1086;&#1074;&#1072;&#1083;%20&#1087;&#1086;&#1076;%20&#1083;&#1105;&#1076;.mp4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"/>
            <a:ext cx="7848600" cy="62484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1800" dirty="0" smtClean="0">
                <a:latin typeface="Comic Sans MS" pitchFamily="66" charset="0"/>
              </a:rPr>
              <a:t>Смоленское общеобразовательное государственное учреждение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1800" dirty="0" smtClean="0">
                <a:latin typeface="Comic Sans MS" pitchFamily="66" charset="0"/>
              </a:rPr>
              <a:t>«Станция юных натуралистов»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1800" dirty="0"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1800" dirty="0" smtClean="0"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1800" dirty="0"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1800" dirty="0" smtClean="0"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1800" dirty="0" smtClean="0"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2800" dirty="0" smtClean="0"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2800" dirty="0" smtClean="0">
                <a:latin typeface="Comic Sans MS" pitchFamily="66" charset="0"/>
              </a:rPr>
              <a:t>Тема: «Весенний лёд – опасный лёд!»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2800" dirty="0"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2800" dirty="0" smtClean="0"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2800" dirty="0" smtClean="0">
              <a:latin typeface="Comic Sans MS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2800" dirty="0">
              <a:latin typeface="Comic Sans MS" pitchFamily="66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1800" dirty="0" smtClean="0">
                <a:latin typeface="Comic Sans MS" pitchFamily="66" charset="0"/>
              </a:rPr>
              <a:t>Разработал: педагог дополнительного образования 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1800" dirty="0">
                <a:latin typeface="Comic Sans MS" pitchFamily="66" charset="0"/>
              </a:rPr>
              <a:t> </a:t>
            </a:r>
            <a:r>
              <a:rPr lang="ru-RU" altLang="ru-RU" sz="1800" dirty="0" smtClean="0">
                <a:latin typeface="Comic Sans MS" pitchFamily="66" charset="0"/>
              </a:rPr>
              <a:t>                   Ильин Сергей Валерьевич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77870333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WordArt 4"/>
          <p:cNvSpPr>
            <a:spLocks noChangeArrowheads="1" noChangeShapeType="1" noTextEdit="1"/>
          </p:cNvSpPr>
          <p:nvPr/>
        </p:nvSpPr>
        <p:spPr bwMode="auto">
          <a:xfrm>
            <a:off x="914400" y="457200"/>
            <a:ext cx="7315200" cy="556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Если вы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провалились под лед.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Что делать?</a:t>
            </a:r>
          </a:p>
        </p:txBody>
      </p:sp>
    </p:spTree>
    <p:extLst>
      <p:ext uri="{BB962C8B-B14F-4D97-AF65-F5344CB8AC3E}">
        <p14:creationId xmlns:p14="http://schemas.microsoft.com/office/powerpoint/2010/main" val="73658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466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5" name="Picture 7" descr="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200400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6" name="Picture 8" descr="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356100" cy="3276600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7" name="Picture 9" descr="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59175"/>
            <a:ext cx="4419600" cy="329882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8" name="Picture 10" descr="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981200"/>
            <a:ext cx="3960813" cy="2957513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35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351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1351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" r="1099" b="6750"/>
          <a:stretch>
            <a:fillRect/>
          </a:stretch>
        </p:blipFill>
        <p:spPr bwMode="auto">
          <a:xfrm>
            <a:off x="539750" y="836613"/>
            <a:ext cx="81184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1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2927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391400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133350" y="304800"/>
            <a:ext cx="8934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150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2400" b="1">
                <a:solidFill>
                  <a:srgbClr val="009900"/>
                </a:solidFill>
              </a:rPr>
              <a:t>Выберите самый безопасный маршрут для лыжника</a:t>
            </a:r>
            <a:r>
              <a:rPr lang="ru-RU" altLang="ru-RU" sz="2800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16388" name="Line 6"/>
          <p:cNvSpPr>
            <a:spLocks noChangeShapeType="1"/>
          </p:cNvSpPr>
          <p:nvPr/>
        </p:nvSpPr>
        <p:spPr bwMode="auto">
          <a:xfrm flipV="1">
            <a:off x="6858000" y="3352800"/>
            <a:ext cx="1524000" cy="838200"/>
          </a:xfrm>
          <a:prstGeom prst="line">
            <a:avLst/>
          </a:prstGeom>
          <a:noFill/>
          <a:ln w="190500">
            <a:solidFill>
              <a:srgbClr val="FF99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389" name="Line 7"/>
          <p:cNvSpPr>
            <a:spLocks noChangeShapeType="1"/>
          </p:cNvSpPr>
          <p:nvPr/>
        </p:nvSpPr>
        <p:spPr bwMode="auto">
          <a:xfrm flipV="1">
            <a:off x="5105400" y="2971800"/>
            <a:ext cx="609600" cy="1371600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390" name="Line 8"/>
          <p:cNvSpPr>
            <a:spLocks noChangeShapeType="1"/>
          </p:cNvSpPr>
          <p:nvPr/>
        </p:nvSpPr>
        <p:spPr bwMode="auto">
          <a:xfrm flipH="1" flipV="1">
            <a:off x="914400" y="3505200"/>
            <a:ext cx="1295400" cy="914400"/>
          </a:xfrm>
          <a:prstGeom prst="line">
            <a:avLst/>
          </a:prstGeom>
          <a:noFill/>
          <a:ln w="19050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Проверь себя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Вопросы для самопроверки</a:t>
            </a:r>
          </a:p>
        </p:txBody>
      </p:sp>
    </p:spTree>
    <p:extLst>
      <p:ext uri="{BB962C8B-B14F-4D97-AF65-F5344CB8AC3E}">
        <p14:creationId xmlns:p14="http://schemas.microsoft.com/office/powerpoint/2010/main" val="681796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87700"/>
            <a:ext cx="388937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288" y="3213100"/>
            <a:ext cx="3889375" cy="12239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436" name="Объект 4"/>
          <p:cNvSpPr>
            <a:spLocks noGrp="1"/>
          </p:cNvSpPr>
          <p:nvPr>
            <p:ph sz="half" idx="2"/>
          </p:nvPr>
        </p:nvSpPr>
        <p:spPr>
          <a:xfrm>
            <a:off x="404813" y="3213100"/>
            <a:ext cx="4040187" cy="2697163"/>
          </a:xfrm>
        </p:spPr>
        <p:txBody>
          <a:bodyPr/>
          <a:lstStyle/>
          <a:p>
            <a:r>
              <a:rPr lang="ru-RU" altLang="ru-RU" dirty="0" smtClean="0">
                <a:hlinkClick r:id="rId3" action="ppaction://hlinksldjump"/>
              </a:rPr>
              <a:t>Да. Непрочный весенний лед трещит под ногами</a:t>
            </a:r>
            <a:endParaRPr lang="ru-RU" altLang="ru-RU" dirty="0" smtClean="0"/>
          </a:p>
        </p:txBody>
      </p:sp>
      <p:sp>
        <p:nvSpPr>
          <p:cNvPr id="18437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Вопрос 1</a:t>
            </a:r>
          </a:p>
        </p:txBody>
      </p:sp>
      <p:sp>
        <p:nvSpPr>
          <p:cNvPr id="18438" name="Текст 9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91513" cy="1822450"/>
          </a:xfrm>
        </p:spPr>
        <p:txBody>
          <a:bodyPr/>
          <a:lstStyle/>
          <a:p>
            <a:pPr algn="just"/>
            <a:r>
              <a:rPr lang="ru-RU" altLang="ru-RU" sz="2800" smtClean="0"/>
              <a:t>Можно ли по звуку определить прочность весеннего льда?</a:t>
            </a:r>
          </a:p>
          <a:p>
            <a:endParaRPr lang="ru-RU" altLang="ru-RU" smtClean="0"/>
          </a:p>
        </p:txBody>
      </p:sp>
      <p:sp>
        <p:nvSpPr>
          <p:cNvPr id="18439" name="Объект 11"/>
          <p:cNvSpPr>
            <a:spLocks noGrp="1"/>
          </p:cNvSpPr>
          <p:nvPr>
            <p:ph sz="quarter" idx="4"/>
          </p:nvPr>
        </p:nvSpPr>
        <p:spPr>
          <a:xfrm>
            <a:off x="4645025" y="3213100"/>
            <a:ext cx="4041775" cy="2913063"/>
          </a:xfrm>
        </p:spPr>
        <p:txBody>
          <a:bodyPr/>
          <a:lstStyle/>
          <a:p>
            <a:r>
              <a:rPr lang="ru-RU" altLang="ru-RU" smtClean="0">
                <a:hlinkClick r:id="rId4" action="ppaction://hlinksldjump"/>
              </a:rPr>
              <a:t>Нет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81864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Вопрос 2</a:t>
            </a:r>
          </a:p>
        </p:txBody>
      </p:sp>
      <p:sp>
        <p:nvSpPr>
          <p:cNvPr id="19459" name="Текст 9"/>
          <p:cNvSpPr>
            <a:spLocks noGrp="1"/>
          </p:cNvSpPr>
          <p:nvPr>
            <p:ph type="body" idx="1"/>
          </p:nvPr>
        </p:nvSpPr>
        <p:spPr>
          <a:xfrm>
            <a:off x="395288" y="1268413"/>
            <a:ext cx="8291512" cy="639762"/>
          </a:xfrm>
        </p:spPr>
        <p:txBody>
          <a:bodyPr/>
          <a:lstStyle/>
          <a:p>
            <a:pPr algn="ctr"/>
            <a:r>
              <a:rPr lang="ru-RU" altLang="ru-RU" sz="2800" smtClean="0"/>
              <a:t>Какие слова пропущены?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147050" cy="39512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/>
              <a:t>Прочный лед прозрачен и без пузырьков воздуха</a:t>
            </a:r>
            <a:r>
              <a:rPr lang="ru-RU" dirty="0" smtClean="0"/>
              <a:t>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Толщина льда на одном и том же водоеме не везде одинакова. </a:t>
            </a:r>
          </a:p>
          <a:p>
            <a:pPr algn="ctr"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Лед толще в глубоких, защищенных от ветра заливах озер и водохранилищ, прудах, карьерах и реках с медленным течением.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 На реках, где течение огибает какое-либо препятствие, толщина льда меньше. 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088" y="2211388"/>
            <a:ext cx="1306512" cy="3032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08350"/>
            <a:ext cx="24479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4008438"/>
            <a:ext cx="912812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638800"/>
            <a:ext cx="11525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8860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3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1143000"/>
          </a:xfrm>
        </p:spPr>
        <p:txBody>
          <a:bodyPr/>
          <a:lstStyle/>
          <a:p>
            <a:r>
              <a:rPr lang="ru-RU" altLang="ru-RU" smtClean="0"/>
              <a:t>Вопрос 3</a:t>
            </a:r>
          </a:p>
        </p:txBody>
      </p:sp>
      <p:sp>
        <p:nvSpPr>
          <p:cNvPr id="20483" name="Текст 9"/>
          <p:cNvSpPr>
            <a:spLocks noGrp="1"/>
          </p:cNvSpPr>
          <p:nvPr>
            <p:ph type="body" idx="1"/>
          </p:nvPr>
        </p:nvSpPr>
        <p:spPr>
          <a:xfrm>
            <a:off x="395288" y="1125538"/>
            <a:ext cx="8291512" cy="638175"/>
          </a:xfrm>
        </p:spPr>
        <p:txBody>
          <a:bodyPr/>
          <a:lstStyle/>
          <a:p>
            <a:pPr algn="ctr"/>
            <a:r>
              <a:rPr lang="ru-RU" altLang="ru-RU" smtClean="0"/>
              <a:t>Расставьте рисунки в правильной последовательности</a:t>
            </a:r>
          </a:p>
        </p:txBody>
      </p:sp>
      <p:pic>
        <p:nvPicPr>
          <p:cNvPr id="3078" name="Picture 6" descr="C:\Users\Администратор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5013325"/>
            <a:ext cx="46815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Users\Администратор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681537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C:\Users\Администратор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379788"/>
            <a:ext cx="4681537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239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2 0.01296 C 0.02447 -0.00371 0.01979 -0.00371 0.01145 -0.01482 C 0.00833 -0.01899 0.00555 -0.02315 0.00208 -0.02732 C -0.0033 -0.03357 -0.01007 -0.03774 -0.01563 -0.04399 C -0.01771 -0.0463 -0.01875 -0.05 -0.02084 -0.05232 C -0.02327 -0.0551 -0.02674 -0.05649 -0.02917 -0.05926 C -0.03855 -0.06968 -0.04636 -0.08311 -0.05834 -0.08843 C -0.06268 -0.09283 -0.06667 -0.09723 -0.07188 -0.09954 C -0.08004 -0.11042 -0.06962 -0.09746 -0.07917 -0.10649 C -0.08473 -0.11181 -0.08959 -0.11899 -0.09584 -0.12315 C -0.10174 -0.13473 -0.11285 -0.14561 -0.12084 -0.1551 C -0.12309 -0.15764 -0.125 -0.16065 -0.12709 -0.16343 C -0.12865 -0.16551 -0.13334 -0.16621 -0.13334 -0.16598 C -0.13803 -0.17246 -0.14358 -0.17662 -0.15 -0.17871 C -0.154 -0.18403 -0.1573 -0.1838 -0.1625 -0.18565 C -0.17136 -0.19352 -0.18577 -0.19445 -0.19584 -0.19537 C -0.2066 -0.19815 -0.21754 -0.20162 -0.22813 -0.2051 C -0.23369 -0.20695 -0.23941 -0.21112 -0.2448 -0.21343 C -0.25417 -0.2176 -0.2632 -0.22037 -0.27292 -0.22176 C -0.275 -0.22269 -0.27709 -0.22362 -0.27917 -0.22454 C -0.28195 -0.2257 -0.2875 -0.22732 -0.2875 -0.22709 " pathEditMode="relative" rAng="0" ptsTypes="ffffffffffffffffffffA"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3 0.04514 C 0.05208 0.04051 0.0526 0.03565 0.05139 0.03125 C 0.05104 0.02986 0.0493 0.03056 0.04826 0.02986 C 0.04375 0.02685 0.03889 0.02523 0.03472 0.02153 C 0.03246 0.0125 0.03559 0.0213 0.03055 0.01597 C 0.02951 0.01482 0.02934 0.0132 0.02847 0.01181 C 0.02517 0.00648 0.01979 -7.40741E-7 0.01493 -0.00208 C 0.00816 -0.01111 0.00295 -0.02222 -0.00382 -0.03125 C -0.01337 -0.04398 -0.00209 -0.02986 -0.0132 -0.04097 C -0.01667 -0.04444 -0.0165 -0.0463 -0.01945 -0.05069 C -0.02379 -0.05694 -0.02795 -0.06227 -0.03195 -0.06875 C -0.03455 -0.07292 -0.03629 -0.07917 -0.03924 -0.08264 C -0.04341 -0.0875 -0.04844 -0.09167 -0.05278 -0.09653 C -0.05677 -0.10116 -0.06042 -0.10833 -0.06528 -0.11042 C -0.07188 -0.11921 -0.08004 -0.12616 -0.08611 -0.13542 C -0.09202 -0.14468 -0.09705 -0.1537 -0.10278 -0.16319 C -0.10452 -0.17014 -0.10903 -0.17523 -0.1132 -0.17986 C -0.12327 -0.19097 -0.13264 -0.20046 -0.14549 -0.20486 C -0.14931 -0.2081 -0.15365 -0.21134 -0.15799 -0.21319 C -0.16337 -0.22037 -0.16841 -0.22014 -0.17466 -0.2243 C -0.17917 -0.22731 -0.17622 -0.22708 -0.17882 -0.22708 " pathEditMode="relative" rAng="0" ptsTypes="ffffffffffffffffffffA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-0.00741 C -0.01215 -0.00602 -0.01337 -0.00463 -0.01285 -0.00324 C -0.01233 -0.00185 -0.01077 -0.00254 -0.00972 -0.00185 C -0.00747 -0.00023 -0.00556 0.00185 -0.00347 0.00371 C 0.00052 0.00741 0.00469 0.00764 0.00903 0.01065 C 0.01476 0.01435 0.01979 0.01991 0.02569 0.02315 C 0.02778 0.02431 0.03003 0.02431 0.03194 0.02593 C 0.03993 0.0331 0.04896 0.03727 0.05798 0.04121 C 0.06094 0.04259 0.06337 0.04537 0.06632 0.04676 C 0.08003 0.05347 0.09288 0.0632 0.1059 0.07176 C 0.11476 0.07755 0.12326 0.08542 0.13194 0.09121 C 0.1441 0.09931 0.13264 0.08912 0.1434 0.09676 C 0.15017 0.10162 0.15764 0.10648 0.16423 0.11204 C 0.17257 0.11898 0.1809 0.12732 0.19028 0.13148 C 0.19653 0.13982 0.20694 0.14861 0.21528 0.15232 C 0.22309 0.16042 0.22778 0.16296 0.23611 0.16898 C 0.24427 0.17477 0.25121 0.18171 0.26007 0.18565 C 0.26562 0.19167 0.27083 0.19722 0.27778 0.19954 C 0.29357 0.21528 0.31232 0.22431 0.32882 0.23843 C 0.33732 0.2456 0.34271 0.25741 0.35173 0.26343 C 0.35607 0.27199 0.36198 0.27708 0.36736 0.28426 C 0.37222 0.29074 0.37743 0.29815 0.38298 0.30371 C 0.38923 0.30996 0.39653 0.31435 0.40278 0.32037 C 0.4066 0.32408 0.40851 0.32801 0.41319 0.33009 C 0.42014 0.33935 0.4283 0.34491 0.43611 0.35232 C 0.44288 0.3588 0.43559 0.35486 0.44236 0.35787 C 0.45 0.36806 0.45868 0.37685 0.46632 0.38704 C 0.46805 0.39259 0.46944 0.39792 0.47048 0.40371 C 0.47153 0.42338 0.47361 0.4375 0.47361 0.45787 " pathEditMode="relative" rAng="0" ptsTypes="ffffffffffffffffffffffffffffA">
                                      <p:cBhvr>
                                        <p:cTn id="14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4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Вопрос 4</a:t>
            </a:r>
          </a:p>
        </p:txBody>
      </p:sp>
      <p:sp>
        <p:nvSpPr>
          <p:cNvPr id="21507" name="Текст 9"/>
          <p:cNvSpPr>
            <a:spLocks noGrp="1"/>
          </p:cNvSpPr>
          <p:nvPr>
            <p:ph type="body" idx="1"/>
          </p:nvPr>
        </p:nvSpPr>
        <p:spPr>
          <a:xfrm>
            <a:off x="468313" y="2133600"/>
            <a:ext cx="8289925" cy="639763"/>
          </a:xfrm>
        </p:spPr>
        <p:txBody>
          <a:bodyPr/>
          <a:lstStyle/>
          <a:p>
            <a:r>
              <a:rPr lang="ru-RU" altLang="ru-RU" sz="2800" smtClean="0"/>
              <a:t>Спасатели советуют человеку в промокшей одежде лечь на рыхлый снег и некоторое время поваляться в нем. Зачем?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" y="3213100"/>
            <a:ext cx="7427913" cy="2913063"/>
          </a:xfrm>
        </p:spPr>
        <p:txBody>
          <a:bodyPr/>
          <a:lstStyle/>
          <a:p>
            <a:r>
              <a:rPr lang="ru-RU" altLang="ru-RU" smtClean="0"/>
              <a:t>Снег впитывает воду так же хорошо, как и губка, если лечь на снег и некоторое время покататься в нем, одежда станет суше.</a:t>
            </a:r>
          </a:p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2043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610600" cy="4572000"/>
          </a:xfrm>
        </p:spPr>
        <p:txBody>
          <a:bodyPr/>
          <a:lstStyle/>
          <a:p>
            <a:pPr algn="just">
              <a:defRPr/>
            </a:pPr>
            <a:r>
              <a:rPr lang="ru-RU" altLang="ru-RU" sz="2400" b="1" dirty="0" smtClean="0">
                <a:latin typeface="Comic Sans MS" panose="030F0702030302020204" pitchFamily="66" charset="0"/>
              </a:rPr>
              <a:t>Цель: </a:t>
            </a:r>
            <a:r>
              <a:rPr lang="ru-RU" altLang="ru-RU" sz="2400" dirty="0" smtClean="0">
                <a:latin typeface="Comic Sans MS" panose="030F0702030302020204" pitchFamily="66" charset="0"/>
              </a:rPr>
              <a:t>формирование у обучающихся понятия –</a:t>
            </a:r>
          </a:p>
          <a:p>
            <a:pPr algn="just">
              <a:defRPr/>
            </a:pPr>
            <a:r>
              <a:rPr lang="ru-RU" altLang="ru-RU" sz="2400" dirty="0" smtClean="0">
                <a:latin typeface="Comic Sans MS" panose="030F0702030302020204" pitchFamily="66" charset="0"/>
              </a:rPr>
              <a:t>          Опасно!! Тонкий лёд!</a:t>
            </a:r>
          </a:p>
          <a:p>
            <a:pPr algn="just">
              <a:defRPr/>
            </a:pPr>
            <a:endParaRPr lang="ru-RU" altLang="ru-RU" sz="2400" dirty="0">
              <a:latin typeface="Comic Sans MS" panose="030F0702030302020204" pitchFamily="66" charset="0"/>
            </a:endParaRPr>
          </a:p>
          <a:p>
            <a:pPr algn="just">
              <a:defRPr/>
            </a:pPr>
            <a:r>
              <a:rPr lang="ru-RU" altLang="ru-RU" sz="2400" b="1" dirty="0" smtClean="0">
                <a:latin typeface="Comic Sans MS" panose="030F0702030302020204" pitchFamily="66" charset="0"/>
              </a:rPr>
              <a:t>Задачи: 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ru-RU" altLang="ru-RU" sz="1800" dirty="0" smtClean="0">
                <a:latin typeface="Comic Sans MS" panose="030F0702030302020204" pitchFamily="66" charset="0"/>
              </a:rPr>
              <a:t> рассказать обучающимся об опасных местах на весенним льду;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ru-RU" altLang="ru-RU" sz="1800" dirty="0">
                <a:latin typeface="Comic Sans MS" panose="030F0702030302020204" pitchFamily="66" charset="0"/>
              </a:rPr>
              <a:t>с</a:t>
            </a:r>
            <a:r>
              <a:rPr lang="ru-RU" altLang="ru-RU" sz="1800" dirty="0" smtClean="0">
                <a:latin typeface="Comic Sans MS" panose="030F0702030302020204" pitchFamily="66" charset="0"/>
              </a:rPr>
              <a:t>пособствовать формированию навыков поведения в экстремальных ситуациях;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ru-RU" altLang="ru-RU" sz="1800" dirty="0" smtClean="0">
                <a:latin typeface="Comic Sans MS" panose="030F0702030302020204" pitchFamily="66" charset="0"/>
              </a:rPr>
              <a:t>Формировать безопасный образ жизни</a:t>
            </a:r>
          </a:p>
          <a:p>
            <a:pPr algn="just">
              <a:defRPr/>
            </a:pPr>
            <a:endParaRPr lang="ru-RU" altLang="ru-RU" sz="2400" b="1" dirty="0" smtClean="0">
              <a:latin typeface="Comic Sans MS" panose="030F0702030302020204" pitchFamily="66" charset="0"/>
            </a:endParaRPr>
          </a:p>
          <a:p>
            <a:pPr>
              <a:defRPr/>
            </a:pPr>
            <a:endParaRPr lang="ru-RU" altLang="ru-RU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6" descr="74048_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4572000"/>
            <a:ext cx="289877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60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Вопрос 5</a:t>
            </a:r>
          </a:p>
        </p:txBody>
      </p:sp>
      <p:sp>
        <p:nvSpPr>
          <p:cNvPr id="22531" name="Текст 9"/>
          <p:cNvSpPr>
            <a:spLocks noGrp="1"/>
          </p:cNvSpPr>
          <p:nvPr>
            <p:ph type="body" idx="1"/>
          </p:nvPr>
        </p:nvSpPr>
        <p:spPr>
          <a:xfrm>
            <a:off x="395288" y="1412875"/>
            <a:ext cx="8291512" cy="639763"/>
          </a:xfrm>
        </p:spPr>
        <p:txBody>
          <a:bodyPr/>
          <a:lstStyle/>
          <a:p>
            <a:pPr algn="ctr"/>
            <a:r>
              <a:rPr lang="ru-RU" altLang="ru-RU" sz="2800" smtClean="0"/>
              <a:t>Какую надпись вы бы сделали на плакате? Почему?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" y="3213100"/>
            <a:ext cx="7427913" cy="29130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4574" r="12157" b="8090"/>
          <a:stretch>
            <a:fillRect/>
          </a:stretch>
        </p:blipFill>
        <p:spPr bwMode="auto">
          <a:xfrm>
            <a:off x="2771775" y="2276475"/>
            <a:ext cx="34194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851275" y="5300663"/>
            <a:ext cx="2339975" cy="7207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59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0063" y="285750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9pPr>
          </a:lstStyle>
          <a:p>
            <a:pPr>
              <a:defRPr/>
            </a:pPr>
            <a:r>
              <a:rPr lang="ru-RU" sz="5400" kern="0" smtClean="0"/>
              <a:t>Гололёд</a:t>
            </a:r>
            <a:endParaRPr lang="ru-RU" sz="5400" kern="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0" y="1285875"/>
            <a:ext cx="8072438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kern="0" dirty="0" smtClean="0">
                <a:solidFill>
                  <a:srgbClr val="000000"/>
                </a:solidFill>
              </a:rPr>
              <a:t>Гололёд - </a:t>
            </a:r>
            <a:r>
              <a:rPr lang="ru-RU" dirty="0" smtClean="0">
                <a:solidFill>
                  <a:srgbClr val="000000"/>
                </a:solidFill>
              </a:rPr>
              <a:t>слой </a:t>
            </a:r>
            <a:r>
              <a:rPr lang="ru-RU" dirty="0">
                <a:solidFill>
                  <a:srgbClr val="000000"/>
                </a:solidFill>
              </a:rPr>
              <a:t>льда на земле, на деревьях, проводах и т. п., образующийся при заморозках после оттепели или дождя</a:t>
            </a:r>
            <a:endParaRPr lang="ru-RU" kern="0" dirty="0">
              <a:solidFill>
                <a:srgbClr val="000000"/>
              </a:solidFill>
            </a:endParaRPr>
          </a:p>
        </p:txBody>
      </p:sp>
      <p:pic>
        <p:nvPicPr>
          <p:cNvPr id="23556" name="Picture 2" descr="ÐÐ°ÑÑÐ¸Ð½ÐºÐ¸ Ð¿Ð¾ Ð·Ð°Ð¿ÑÐ¾ÑÑ Ð³Ð¾Ð»Ð¾Ð»ÐµÐ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886200"/>
            <a:ext cx="38195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ÐÐ°ÑÑÐ¸Ð½ÐºÐ¸ Ð¿Ð¾ Ð·Ð°Ð¿ÑÐ¾ÑÑ Ð³Ð¾Ð»Ð¾Ð»ÐµÐ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3859213"/>
            <a:ext cx="3717925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0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073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8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5603" name="Содержимое 3" descr="s3s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6525"/>
            <a:ext cx="9144000" cy="6994525"/>
          </a:xfrm>
        </p:spPr>
      </p:pic>
      <p:pic>
        <p:nvPicPr>
          <p:cNvPr id="6" name="Рисунок 5" descr="s14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500063"/>
            <a:ext cx="99536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s14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714500"/>
            <a:ext cx="9286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s14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714625"/>
            <a:ext cx="9286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s14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714750"/>
            <a:ext cx="9286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s14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643438"/>
            <a:ext cx="99536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s14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5786438"/>
            <a:ext cx="99536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88318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835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1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Домашнее задание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Придумайте и нарисуйте знак, предупреждающий о том, что лед тонкий</a:t>
            </a:r>
          </a:p>
          <a:p>
            <a:pPr marL="0" indent="0">
              <a:buFontTx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6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8313" y="1052513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Ответ неверный</a:t>
            </a:r>
            <a:endParaRPr lang="ru-RU" sz="5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2" action="ppaction://hlinksldjump"/>
            </a:endParaRPr>
          </a:p>
        </p:txBody>
      </p:sp>
      <p:pic>
        <p:nvPicPr>
          <p:cNvPr id="205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" t="-19147" r="-3377" b="-23181"/>
          <a:stretch/>
        </p:blipFill>
        <p:spPr bwMode="auto">
          <a:xfrm>
            <a:off x="1247775" y="2009775"/>
            <a:ext cx="6819899" cy="3590925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олнце 1">
            <a:hlinkClick r:id="rId4" action="ppaction://hlinksldjump"/>
          </p:cNvPr>
          <p:cNvSpPr/>
          <p:nvPr/>
        </p:nvSpPr>
        <p:spPr>
          <a:xfrm>
            <a:off x="8459788" y="6237288"/>
            <a:ext cx="360362" cy="37782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606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Помни!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37052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Весной лед не трещит – </a:t>
            </a:r>
          </a:p>
          <a:p>
            <a:pPr marL="0" indent="0" algn="ctr">
              <a:buFontTx/>
              <a:buNone/>
              <a:defRPr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проваливается под ногами внезапно!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12719" b="8200"/>
          <a:stretch/>
        </p:blipFill>
        <p:spPr bwMode="auto">
          <a:xfrm>
            <a:off x="1115616" y="2790825"/>
            <a:ext cx="6867586" cy="3834821"/>
          </a:xfrm>
          <a:prstGeom prst="ellipse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184900"/>
            <a:ext cx="3841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9963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"/>
            <a:ext cx="7162800" cy="62484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2400" dirty="0" smtClean="0">
                <a:latin typeface="Comic Sans MS" pitchFamily="66" charset="0"/>
              </a:rPr>
              <a:t>Загадки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altLang="ru-RU" sz="2400" dirty="0"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400" dirty="0" smtClean="0">
                <a:latin typeface="Comic Sans MS" pitchFamily="66" charset="0"/>
              </a:rPr>
              <a:t>Он когда-то был водой,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2400" dirty="0" smtClean="0">
                <a:latin typeface="Comic Sans MS" pitchFamily="66" charset="0"/>
              </a:rPr>
              <a:t>Но сменил вдруг облик свой.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2400" dirty="0" smtClean="0">
                <a:latin typeface="Comic Sans MS" pitchFamily="66" charset="0"/>
              </a:rPr>
              <a:t>И теперь под Новый год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2400" dirty="0" smtClean="0">
                <a:latin typeface="Comic Sans MS" pitchFamily="66" charset="0"/>
              </a:rPr>
              <a:t>На реке мы видим …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2400" dirty="0" smtClean="0"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400" dirty="0" smtClean="0">
                <a:latin typeface="Comic Sans MS" pitchFamily="66" charset="0"/>
              </a:rPr>
              <a:t>Без рук, без топорища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2400" dirty="0" smtClean="0">
                <a:latin typeface="Comic Sans MS" pitchFamily="66" charset="0"/>
              </a:rPr>
              <a:t>Выстроен </a:t>
            </a:r>
            <a:r>
              <a:rPr lang="ru-RU" altLang="ru-RU" sz="2400" dirty="0" err="1" smtClean="0">
                <a:latin typeface="Comic Sans MS" pitchFamily="66" charset="0"/>
              </a:rPr>
              <a:t>мостище</a:t>
            </a:r>
            <a:r>
              <a:rPr lang="ru-RU" altLang="ru-RU" sz="2400" dirty="0" smtClean="0">
                <a:latin typeface="Comic Sans MS" pitchFamily="66" charset="0"/>
              </a:rPr>
              <a:t>.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2400" dirty="0" smtClean="0"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400" dirty="0" smtClean="0">
                <a:latin typeface="Comic Sans MS" pitchFamily="66" charset="0"/>
              </a:rPr>
              <a:t>Текло, текло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2400" dirty="0" smtClean="0">
                <a:latin typeface="Comic Sans MS" pitchFamily="66" charset="0"/>
              </a:rPr>
              <a:t>И легло под стекло.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2400" dirty="0" smtClean="0"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400" dirty="0" smtClean="0">
                <a:latin typeface="Comic Sans MS" pitchFamily="66" charset="0"/>
              </a:rPr>
              <a:t>Льётся речка — мы лежим,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sz="2400" dirty="0" smtClean="0">
                <a:latin typeface="Comic Sans MS" pitchFamily="66" charset="0"/>
              </a:rPr>
              <a:t>Лёд на речке — мы бежим.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altLang="ru-RU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800" dirty="0" smtClean="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7548563" y="2209800"/>
            <a:ext cx="795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50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(ЛЁД)</a:t>
            </a: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7548563" y="3414713"/>
            <a:ext cx="795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50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(ЛЁД)</a:t>
            </a: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6588125" y="4627563"/>
            <a:ext cx="25558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50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(РЕКА ПОДО ЛЬДОМ)</a:t>
            </a: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7315200" y="5791200"/>
            <a:ext cx="1262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50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(КОНЬКИ)</a:t>
            </a:r>
          </a:p>
        </p:txBody>
      </p:sp>
    </p:spTree>
    <p:extLst>
      <p:ext uri="{BB962C8B-B14F-4D97-AF65-F5344CB8AC3E}">
        <p14:creationId xmlns:p14="http://schemas.microsoft.com/office/powerpoint/2010/main" val="37386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8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6" name="Picture 8" descr="th_a_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86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547688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9pPr>
          </a:lstStyle>
          <a:p>
            <a:pPr>
              <a:defRPr/>
            </a:pPr>
            <a:r>
              <a:rPr lang="ru-RU" kern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Знаешь ли ты?</a:t>
            </a:r>
            <a:br>
              <a:rPr lang="ru-RU" kern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kern="0" dirty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8"/>
          <p:cNvSpPr txBox="1">
            <a:spLocks/>
          </p:cNvSpPr>
          <p:nvPr/>
        </p:nvSpPr>
        <p:spPr>
          <a:xfrm>
            <a:off x="403225" y="1089025"/>
            <a:ext cx="5387975" cy="525621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ru-RU" kern="0" dirty="0" smtClean="0">
                <a:solidFill>
                  <a:srgbClr val="000000">
                    <a:lumMod val="50000"/>
                  </a:srgbClr>
                </a:solidFill>
              </a:rPr>
              <a:t>Мутный, пористый лед гораздо слабее прозрачного.</a:t>
            </a:r>
          </a:p>
          <a:p>
            <a:pPr algn="just">
              <a:defRPr/>
            </a:pPr>
            <a:endParaRPr lang="ru-RU" kern="0" dirty="0" smtClean="0">
              <a:solidFill>
                <a:srgbClr val="000000">
                  <a:lumMod val="50000"/>
                </a:srgbClr>
              </a:solidFill>
            </a:endParaRPr>
          </a:p>
          <a:p>
            <a:pPr algn="just">
              <a:defRPr/>
            </a:pPr>
            <a:r>
              <a:rPr lang="ru-RU" kern="0" dirty="0" smtClean="0">
                <a:solidFill>
                  <a:srgbClr val="000000">
                    <a:lumMod val="50000"/>
                  </a:srgbClr>
                </a:solidFill>
              </a:rPr>
              <a:t>Если в последние 2—3 дня была оттепель с температурой выше 0°С, то крепость льда уменьшается более чем вдвое.</a:t>
            </a:r>
          </a:p>
          <a:p>
            <a:pPr algn="just">
              <a:defRPr/>
            </a:pPr>
            <a:endParaRPr lang="ru-RU" kern="0" dirty="0" smtClean="0">
              <a:solidFill>
                <a:srgbClr val="000000">
                  <a:lumMod val="50000"/>
                </a:srgbClr>
              </a:solidFill>
            </a:endParaRPr>
          </a:p>
          <a:p>
            <a:pPr algn="just">
              <a:defRPr/>
            </a:pPr>
            <a:r>
              <a:rPr lang="ru-RU" kern="0" dirty="0" smtClean="0">
                <a:solidFill>
                  <a:srgbClr val="000000">
                    <a:lumMod val="50000"/>
                  </a:srgbClr>
                </a:solidFill>
              </a:rPr>
              <a:t>Прочный лед прозрачен, в нем нет пузырьков воздуха.</a:t>
            </a:r>
          </a:p>
          <a:p>
            <a:pPr algn="just">
              <a:defRPr/>
            </a:pPr>
            <a:endParaRPr lang="ru-RU" kern="0" dirty="0" smtClean="0">
              <a:solidFill>
                <a:srgbClr val="000000">
                  <a:lumMod val="50000"/>
                </a:srgbClr>
              </a:solidFill>
            </a:endParaRPr>
          </a:p>
          <a:p>
            <a:pPr algn="just">
              <a:defRPr/>
            </a:pPr>
            <a:r>
              <a:rPr lang="ru-RU" kern="0" dirty="0" smtClean="0">
                <a:solidFill>
                  <a:srgbClr val="000000">
                    <a:lumMod val="50000"/>
                  </a:srgbClr>
                </a:solidFill>
              </a:rPr>
              <a:t>Толщина льда на одном и том же водоеме не везде одинакова. </a:t>
            </a:r>
          </a:p>
          <a:p>
            <a:pPr algn="just">
              <a:defRPr/>
            </a:pPr>
            <a:endParaRPr lang="ru-RU" kern="0" dirty="0" smtClean="0">
              <a:solidFill>
                <a:srgbClr val="000000">
                  <a:lumMod val="50000"/>
                </a:srgbClr>
              </a:solidFill>
            </a:endParaRPr>
          </a:p>
          <a:p>
            <a:pPr algn="just">
              <a:defRPr/>
            </a:pPr>
            <a:r>
              <a:rPr lang="ru-RU" kern="0" dirty="0" smtClean="0">
                <a:solidFill>
                  <a:srgbClr val="000000">
                    <a:lumMod val="50000"/>
                  </a:srgbClr>
                </a:solidFill>
              </a:rPr>
              <a:t>Лед толще в глубоких, защищенных от ветра заливах озер и водохранилищ, прудах, карьерах и реках с медленным течением.</a:t>
            </a:r>
          </a:p>
          <a:p>
            <a:pPr algn="just">
              <a:defRPr/>
            </a:pPr>
            <a:endParaRPr lang="ru-RU" kern="0" dirty="0" smtClean="0">
              <a:solidFill>
                <a:srgbClr val="000000">
                  <a:lumMod val="50000"/>
                </a:srgbClr>
              </a:solidFill>
            </a:endParaRPr>
          </a:p>
          <a:p>
            <a:pPr algn="just">
              <a:defRPr/>
            </a:pPr>
            <a:r>
              <a:rPr lang="ru-RU" kern="0" dirty="0" smtClean="0">
                <a:solidFill>
                  <a:srgbClr val="000000">
                    <a:lumMod val="50000"/>
                  </a:srgbClr>
                </a:solidFill>
              </a:rPr>
              <a:t> На реках, где течение огибает какое-либо препятствие, толщина льда меньше. </a:t>
            </a:r>
          </a:p>
          <a:p>
            <a:pPr algn="just">
              <a:defRPr/>
            </a:pPr>
            <a:endParaRPr lang="ru-RU" kern="0" dirty="0" smtClean="0">
              <a:solidFill>
                <a:srgbClr val="000000">
                  <a:lumMod val="50000"/>
                </a:srgbClr>
              </a:solidFill>
            </a:endParaRPr>
          </a:p>
          <a:p>
            <a:pPr>
              <a:defRPr/>
            </a:pPr>
            <a:endParaRPr lang="ru-RU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t="13460" r="2129" b="2976"/>
          <a:stretch/>
        </p:blipFill>
        <p:spPr bwMode="auto">
          <a:xfrm>
            <a:off x="514606" y="1484784"/>
            <a:ext cx="8114803" cy="51183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6200" y="274638"/>
            <a:ext cx="888841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3366FF"/>
                </a:solidFill>
                <a:latin typeface="Majestic" pitchFamily="66" charset="0"/>
              </a:defRPr>
            </a:lvl9pPr>
          </a:lstStyle>
          <a:p>
            <a:pPr>
              <a:defRPr/>
            </a:pPr>
            <a:r>
              <a:rPr lang="ru-RU" sz="4800" kern="0" dirty="0" smtClean="0">
                <a:solidFill>
                  <a:srgbClr val="000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может быть опасно?</a:t>
            </a:r>
            <a:endParaRPr lang="ru-RU" sz="4800" kern="0" dirty="0">
              <a:solidFill>
                <a:srgbClr val="00000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39574" r="69868" b="53195"/>
          <a:stretch>
            <a:fillRect/>
          </a:stretch>
        </p:blipFill>
        <p:spPr bwMode="auto">
          <a:xfrm>
            <a:off x="1246188" y="3429000"/>
            <a:ext cx="16287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9" t="22926" r="6680" b="64294"/>
          <a:stretch>
            <a:fillRect/>
          </a:stretch>
        </p:blipFill>
        <p:spPr bwMode="auto">
          <a:xfrm>
            <a:off x="7235825" y="2492375"/>
            <a:ext cx="1085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7" t="41862" r="4350" b="46385"/>
          <a:stretch>
            <a:fillRect/>
          </a:stretch>
        </p:blipFill>
        <p:spPr bwMode="auto">
          <a:xfrm>
            <a:off x="7143750" y="3633788"/>
            <a:ext cx="134461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1" t="55045" r="53877" b="34631"/>
          <a:stretch>
            <a:fillRect/>
          </a:stretch>
        </p:blipFill>
        <p:spPr bwMode="auto">
          <a:xfrm>
            <a:off x="3338513" y="4298950"/>
            <a:ext cx="9144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t="79933" r="45105" b="11324"/>
          <a:stretch>
            <a:fillRect/>
          </a:stretch>
        </p:blipFill>
        <p:spPr bwMode="auto">
          <a:xfrm>
            <a:off x="3338513" y="5732463"/>
            <a:ext cx="16525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726650" y="5733256"/>
            <a:ext cx="1237838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112</a:t>
            </a:r>
          </a:p>
        </p:txBody>
      </p:sp>
    </p:spTree>
    <p:extLst>
      <p:ext uri="{BB962C8B-B14F-4D97-AF65-F5344CB8AC3E}">
        <p14:creationId xmlns:p14="http://schemas.microsoft.com/office/powerpoint/2010/main" val="9966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lum bright="-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315200" cy="5497513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4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4145455d9b036fd0d1695832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381000" y="5715000"/>
            <a:ext cx="861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150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4000" b="1" u="sng">
                <a:solidFill>
                  <a:srgbClr val="FF0000"/>
                </a:solidFill>
              </a:rPr>
              <a:t>Не выходите на лед в одиночку</a:t>
            </a:r>
            <a:r>
              <a:rPr lang="ru-RU" altLang="ru-RU" sz="180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859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EV0CrIlLj2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1905000" y="5029200"/>
            <a:ext cx="56467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SzPct val="150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3600" b="1" u="sng">
                <a:solidFill>
                  <a:srgbClr val="0000FF"/>
                </a:solidFill>
              </a:rPr>
              <a:t>Под снегом могут быть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ru-RU" altLang="ru-RU" sz="3600" b="1" u="sng">
                <a:solidFill>
                  <a:srgbClr val="0000FF"/>
                </a:solidFill>
              </a:rPr>
              <a:t>полынья, лунки </a:t>
            </a:r>
          </a:p>
        </p:txBody>
      </p:sp>
    </p:spTree>
    <p:extLst>
      <p:ext uri="{BB962C8B-B14F-4D97-AF65-F5344CB8AC3E}">
        <p14:creationId xmlns:p14="http://schemas.microsoft.com/office/powerpoint/2010/main" val="27245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3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83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3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83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1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83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83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3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1000" fill="hold"/>
                                        <p:tgtEl>
                                          <p:spTgt spid="83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2800"/>
            <a:ext cx="4356100" cy="327342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4343400" cy="326707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Oval 6"/>
          <p:cNvSpPr>
            <a:spLocks noChangeArrowheads="1"/>
          </p:cNvSpPr>
          <p:nvPr/>
        </p:nvSpPr>
        <p:spPr bwMode="auto">
          <a:xfrm>
            <a:off x="3429000" y="152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50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1269" name="Oval 7"/>
          <p:cNvSpPr>
            <a:spLocks noChangeArrowheads="1"/>
          </p:cNvSpPr>
          <p:nvPr/>
        </p:nvSpPr>
        <p:spPr bwMode="auto">
          <a:xfrm>
            <a:off x="7010400" y="46482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50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graphicFrame>
        <p:nvGraphicFramePr>
          <p:cNvPr id="3" name="Объект 2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900867"/>
              </p:ext>
            </p:extLst>
          </p:nvPr>
        </p:nvGraphicFramePr>
        <p:xfrm>
          <a:off x="251520" y="6137275"/>
          <a:ext cx="12969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Объект упаковщика для оболочки" showAsIcon="1" r:id="rId7" imgW="1296360" imgH="488520" progId="Package">
                  <p:embed/>
                </p:oleObj>
              </mc:Choice>
              <mc:Fallback>
                <p:oleObj name="Объект упаковщика для оболочки" showAsIcon="1" r:id="rId7" imgW="129636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1520" y="6137275"/>
                        <a:ext cx="1296988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92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33399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66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458</Words>
  <Application>Microsoft Office PowerPoint</Application>
  <PresentationFormat>Экран (4:3)</PresentationFormat>
  <Paragraphs>92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Тема Office</vt:lpstr>
      <vt:lpstr>Оформление по умолчанию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Проверь себя</vt:lpstr>
      <vt:lpstr>Вопрос 1</vt:lpstr>
      <vt:lpstr>Вопрос 2</vt:lpstr>
      <vt:lpstr>Вопрос 3</vt:lpstr>
      <vt:lpstr>Вопрос 4</vt:lpstr>
      <vt:lpstr>Вопрос 5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  <vt:lpstr>Ответ неверный</vt:lpstr>
      <vt:lpstr>Помни!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Ps</dc:creator>
  <cp:lastModifiedBy>Ps</cp:lastModifiedBy>
  <cp:revision>3</cp:revision>
  <dcterms:created xsi:type="dcterms:W3CDTF">2021-03-28T06:52:39Z</dcterms:created>
  <dcterms:modified xsi:type="dcterms:W3CDTF">2021-03-28T16:02:30Z</dcterms:modified>
</cp:coreProperties>
</file>